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640" r:id="rId4"/>
    <p:sldId id="259" r:id="rId5"/>
    <p:sldId id="260" r:id="rId6"/>
    <p:sldId id="666" r:id="rId7"/>
    <p:sldId id="261" r:id="rId8"/>
    <p:sldId id="262" r:id="rId9"/>
    <p:sldId id="566" r:id="rId10"/>
    <p:sldId id="297" r:id="rId11"/>
    <p:sldId id="664" r:id="rId12"/>
    <p:sldId id="620" r:id="rId13"/>
    <p:sldId id="652" r:id="rId14"/>
    <p:sldId id="653" r:id="rId15"/>
    <p:sldId id="654" r:id="rId16"/>
    <p:sldId id="641" r:id="rId17"/>
    <p:sldId id="642" r:id="rId18"/>
    <p:sldId id="643" r:id="rId19"/>
    <p:sldId id="655" r:id="rId20"/>
    <p:sldId id="656" r:id="rId21"/>
    <p:sldId id="657" r:id="rId22"/>
    <p:sldId id="658" r:id="rId23"/>
    <p:sldId id="659" r:id="rId24"/>
    <p:sldId id="661" r:id="rId25"/>
    <p:sldId id="585" r:id="rId26"/>
    <p:sldId id="663" r:id="rId27"/>
    <p:sldId id="407" r:id="rId28"/>
    <p:sldId id="417" r:id="rId29"/>
    <p:sldId id="281" r:id="rId30"/>
    <p:sldId id="275" r:id="rId31"/>
    <p:sldId id="276" r:id="rId32"/>
    <p:sldId id="277" r:id="rId33"/>
    <p:sldId id="278" r:id="rId34"/>
    <p:sldId id="665" r:id="rId35"/>
    <p:sldId id="283" r:id="rId36"/>
    <p:sldId id="284" r:id="rId37"/>
    <p:sldId id="309" r:id="rId38"/>
    <p:sldId id="310" r:id="rId39"/>
    <p:sldId id="288" r:id="rId40"/>
    <p:sldId id="289" r:id="rId41"/>
    <p:sldId id="581" r:id="rId42"/>
    <p:sldId id="312" r:id="rId43"/>
    <p:sldId id="313" r:id="rId44"/>
    <p:sldId id="31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2"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3/27/2022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3/27/2022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3/27/2022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27/03/2022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27/03/2022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27/03/2022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27/03/2022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27/03/2022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27/03/2022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27/03/2022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27/03/2022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27/03/2022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27/03/2022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27/03/2022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3/27/2022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3/27/2022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3/27/2022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3/27/2022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3/27/2022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27/03/2022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200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29  </a:t>
            </a:r>
            <a:r>
              <a:rPr lang="en-US" sz="2400" b="1" dirty="0" err="1">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Syaaban</a:t>
            </a:r>
            <a:r>
              <a:rPr lang="en-US" sz="2400" b="1" dirty="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a:ln>
                  <a:solidFill>
                    <a:sysClr val="windowText" lastClr="000000"/>
                  </a:solidFill>
                </a:ln>
                <a:solidFill>
                  <a:srgbClr val="FF9393"/>
                </a:solidFill>
                <a:effectLst>
                  <a:glow rad="101600">
                    <a:schemeClr val="tx1">
                      <a:alpha val="60000"/>
                    </a:schemeClr>
                  </a:glow>
                  <a:outerShdw blurRad="38100" dist="38100" dir="2700000" algn="tl">
                    <a:srgbClr val="000000">
                      <a:alpha val="43137"/>
                    </a:srgbClr>
                  </a:outerShdw>
                </a:effectLst>
                <a:latin typeface="Berlin Sans FB Demi" pitchFamily="34" charset="0"/>
              </a:rPr>
              <a:t>   01 April  2022 </a:t>
            </a:r>
          </a:p>
          <a:p>
            <a:pPr algn="ctr" fontAlgn="auto">
              <a:spcBef>
                <a:spcPts val="0"/>
              </a:spcBef>
              <a:spcAft>
                <a:spcPts val="0"/>
              </a:spcAft>
              <a:defRPr/>
            </a:pP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p>
        </p:txBody>
      </p:sp>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6113"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1553" y="1747923"/>
            <a:ext cx="8836247"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Jabatan</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Hal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Ehwal</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Agama Terengganu</a:t>
            </a:r>
          </a:p>
        </p:txBody>
      </p:sp>
      <p:sp>
        <p:nvSpPr>
          <p:cNvPr id="9" name="Rectangle 5"/>
          <p:cNvSpPr txBox="1">
            <a:spLocks noChangeArrowheads="1"/>
          </p:cNvSpPr>
          <p:nvPr/>
        </p:nvSpPr>
        <p:spPr>
          <a:xfrm>
            <a:off x="2438400" y="2487609"/>
            <a:ext cx="4343400" cy="720080"/>
          </a:xfrm>
          <a:prstGeom prst="rect">
            <a:avLst/>
          </a:prstGeom>
          <a:solidFill>
            <a:schemeClr val="bg1">
              <a:lumMod val="95000"/>
              <a:alpha val="38000"/>
            </a:schemeClr>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rial" pitchFamily="34" charset="0"/>
              </a:rPr>
              <a:t>Siri: 13 / 2022</a:t>
            </a:r>
            <a:endParaRPr lang="en-U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1000" y="3655874"/>
            <a:ext cx="8382000" cy="1754326"/>
          </a:xfrm>
          <a:prstGeom prst="rect">
            <a:avLst/>
          </a:prstGeom>
        </p:spPr>
        <p:txBody>
          <a:bodyPr wrap="square">
            <a:spAutoFit/>
            <a:scene3d>
              <a:camera prst="perspectiveAbove"/>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5400" b="1" spc="50" dirty="0">
                <a:ln w="11430"/>
                <a:solidFill>
                  <a:srgbClr val="FFFF00"/>
                </a:solidFill>
                <a:effectLst>
                  <a:glow rad="228600">
                    <a:schemeClr val="accent3">
                      <a:satMod val="175000"/>
                      <a:alpha val="40000"/>
                    </a:schemeClr>
                  </a:glow>
                  <a:outerShdw blurRad="75057" dist="38100" dir="5400000" sy="-20000" rotWithShape="0">
                    <a:prstClr val="black">
                      <a:alpha val="25000"/>
                    </a:prstClr>
                  </a:outerShdw>
                </a:effectLst>
                <a:latin typeface="Arial Black" pitchFamily="34" charset="0"/>
              </a:rPr>
              <a:t>PANGGILAN PUASA  RAMADAN</a:t>
            </a:r>
          </a:p>
        </p:txBody>
      </p:sp>
    </p:spTree>
    <p:extLst>
      <p:ext uri="{BB962C8B-B14F-4D97-AF65-F5344CB8AC3E}">
        <p14:creationId xmlns:p14="http://schemas.microsoft.com/office/powerpoint/2010/main" val="390297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2514600" y="381000"/>
            <a:ext cx="6477000" cy="2057400"/>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ln w="1905"/>
                <a:solidFill>
                  <a:schemeClr val="accent5">
                    <a:lumMod val="50000"/>
                  </a:schemeClr>
                </a:solidFill>
                <a:effectLst>
                  <a:innerShdw blurRad="69850" dist="43180" dir="5400000">
                    <a:srgbClr val="000000">
                      <a:alpha val="65000"/>
                    </a:srgbClr>
                  </a:innerShdw>
                </a:effectLst>
              </a:rPr>
              <a:t>Suatu pensyariatan besar sebagai anugerah agama kepada hamba yang beriman di kalangan umat Muhammad SAW</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10" name="Arrow: Curved Right 9">
            <a:extLst>
              <a:ext uri="{FF2B5EF4-FFF2-40B4-BE49-F238E27FC236}">
                <a16:creationId xmlns:a16="http://schemas.microsoft.com/office/drawing/2014/main" id="{E920E78D-02F9-4859-9644-3C8A365AE5EC}"/>
              </a:ext>
            </a:extLst>
          </p:cNvPr>
          <p:cNvSpPr/>
          <p:nvPr/>
        </p:nvSpPr>
        <p:spPr>
          <a:xfrm>
            <a:off x="288391" y="4334258"/>
            <a:ext cx="655220" cy="13045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 name="Pentagon 2"/>
          <p:cNvSpPr/>
          <p:nvPr/>
        </p:nvSpPr>
        <p:spPr>
          <a:xfrm>
            <a:off x="99060" y="990600"/>
            <a:ext cx="2339340" cy="838200"/>
          </a:xfrm>
          <a:prstGeom prst="homePlate">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002060"/>
                </a:solidFill>
                <a:effectLst>
                  <a:innerShdw blurRad="69850" dist="43180" dir="5400000">
                    <a:srgbClr val="000000">
                      <a:alpha val="65000"/>
                    </a:srgbClr>
                  </a:innerShdw>
                </a:effectLst>
              </a:rPr>
              <a:t>PUASA</a:t>
            </a:r>
          </a:p>
          <a:p>
            <a:pPr algn="ctr"/>
            <a:r>
              <a:rPr lang="fi-FI" sz="2800" b="1" dirty="0">
                <a:ln w="1905"/>
                <a:solidFill>
                  <a:srgbClr val="002060"/>
                </a:solidFill>
                <a:effectLst>
                  <a:innerShdw blurRad="69850" dist="43180" dir="5400000">
                    <a:srgbClr val="000000">
                      <a:alpha val="65000"/>
                    </a:srgbClr>
                  </a:innerShdw>
                </a:effectLst>
              </a:rPr>
              <a:t>RAMADAN</a:t>
            </a:r>
            <a:endParaRPr lang="en-US" sz="2800" dirty="0">
              <a:solidFill>
                <a:srgbClr val="002060"/>
              </a:solidFill>
            </a:endParaRPr>
          </a:p>
        </p:txBody>
      </p:sp>
      <p:sp>
        <p:nvSpPr>
          <p:cNvPr id="6" name="Snip Diagonal Corner Rectangle 5"/>
          <p:cNvSpPr/>
          <p:nvPr/>
        </p:nvSpPr>
        <p:spPr>
          <a:xfrm>
            <a:off x="515622" y="3724658"/>
            <a:ext cx="8112756" cy="838200"/>
          </a:xfrm>
          <a:prstGeom prst="snip2DiagRect">
            <a:avLst>
              <a:gd name="adj1" fmla="val 0"/>
              <a:gd name="adj2" fmla="val 3791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Pensyariatan ini dimulakan dengan seruan </a:t>
            </a:r>
          </a:p>
          <a:p>
            <a:pPr algn="ctr"/>
            <a:r>
              <a:rPr lang="sv-SE"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Wahai orang yang beriman ” </a:t>
            </a:r>
            <a:endParaRPr lang="en-US" sz="2400" dirty="0">
              <a:solidFill>
                <a:srgbClr val="FFFF00"/>
              </a:solidFill>
            </a:endParaRPr>
          </a:p>
        </p:txBody>
      </p:sp>
      <p:sp>
        <p:nvSpPr>
          <p:cNvPr id="5" name="Rectangle 4"/>
          <p:cNvSpPr/>
          <p:nvPr/>
        </p:nvSpPr>
        <p:spPr>
          <a:xfrm>
            <a:off x="943611" y="5105400"/>
            <a:ext cx="7713978" cy="1138773"/>
          </a:xfrm>
          <a:prstGeom prst="rect">
            <a:avLst/>
          </a:prstGeom>
          <a:solidFill>
            <a:schemeClr val="tx1">
              <a:alpha val="69000"/>
            </a:schemeClr>
          </a:solidFill>
        </p:spPr>
        <p:txBody>
          <a:bodyPr wrap="square">
            <a:spAutoFit/>
          </a:bodyPr>
          <a:lstStyle/>
          <a:p>
            <a:pPr algn="ct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Melalui</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iman</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sahajalah</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syariat</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ini</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mampu</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dilaksanakan</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dengan</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jayanya</a:t>
            </a:r>
            <a:endPar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Pentagon 2">
            <a:extLst>
              <a:ext uri="{FF2B5EF4-FFF2-40B4-BE49-F238E27FC236}">
                <a16:creationId xmlns:a16="http://schemas.microsoft.com/office/drawing/2014/main" id="{70213D12-8F19-4801-8705-1843141A8297}"/>
              </a:ext>
            </a:extLst>
          </p:cNvPr>
          <p:cNvSpPr/>
          <p:nvPr/>
        </p:nvSpPr>
        <p:spPr>
          <a:xfrm rot="5400000">
            <a:off x="4501515" y="2750497"/>
            <a:ext cx="1131570" cy="533400"/>
          </a:xfrm>
          <a:prstGeom prst="homePlate">
            <a:avLst>
              <a:gd name="adj" fmla="val 73736"/>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Tree>
    <p:extLst>
      <p:ext uri="{BB962C8B-B14F-4D97-AF65-F5344CB8AC3E}">
        <p14:creationId xmlns:p14="http://schemas.microsoft.com/office/powerpoint/2010/main" val="83614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2514600" y="381000"/>
            <a:ext cx="6477000" cy="2057400"/>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ln w="1905"/>
                <a:solidFill>
                  <a:schemeClr val="accent5">
                    <a:lumMod val="50000"/>
                  </a:schemeClr>
                </a:solidFill>
                <a:effectLst>
                  <a:innerShdw blurRad="69850" dist="43180" dir="5400000">
                    <a:srgbClr val="000000">
                      <a:alpha val="65000"/>
                    </a:srgbClr>
                  </a:innerShdw>
                </a:effectLst>
              </a:rPr>
              <a:t>Suatu pensyariatan besar sebagai anugerah agama kepada hamba yang beriman di kalangan umat Muhammad SAW</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10" name="Arrow: Curved Right 9">
            <a:extLst>
              <a:ext uri="{FF2B5EF4-FFF2-40B4-BE49-F238E27FC236}">
                <a16:creationId xmlns:a16="http://schemas.microsoft.com/office/drawing/2014/main" id="{E920E78D-02F9-4859-9644-3C8A365AE5EC}"/>
              </a:ext>
            </a:extLst>
          </p:cNvPr>
          <p:cNvSpPr/>
          <p:nvPr/>
        </p:nvSpPr>
        <p:spPr>
          <a:xfrm>
            <a:off x="314182" y="4058648"/>
            <a:ext cx="655220" cy="158015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 name="Pentagon 2"/>
          <p:cNvSpPr/>
          <p:nvPr/>
        </p:nvSpPr>
        <p:spPr>
          <a:xfrm>
            <a:off x="99060" y="990600"/>
            <a:ext cx="2339340" cy="838200"/>
          </a:xfrm>
          <a:prstGeom prst="homePlate">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002060"/>
                </a:solidFill>
                <a:effectLst>
                  <a:innerShdw blurRad="69850" dist="43180" dir="5400000">
                    <a:srgbClr val="000000">
                      <a:alpha val="65000"/>
                    </a:srgbClr>
                  </a:innerShdw>
                </a:effectLst>
              </a:rPr>
              <a:t>PUASA</a:t>
            </a:r>
          </a:p>
          <a:p>
            <a:pPr algn="ctr"/>
            <a:r>
              <a:rPr lang="fi-FI" sz="2800" b="1" dirty="0">
                <a:ln w="1905"/>
                <a:solidFill>
                  <a:srgbClr val="002060"/>
                </a:solidFill>
                <a:effectLst>
                  <a:innerShdw blurRad="69850" dist="43180" dir="5400000">
                    <a:srgbClr val="000000">
                      <a:alpha val="65000"/>
                    </a:srgbClr>
                  </a:innerShdw>
                </a:effectLst>
              </a:rPr>
              <a:t>RAMADAN</a:t>
            </a:r>
            <a:endParaRPr lang="en-US" sz="2800" dirty="0">
              <a:solidFill>
                <a:srgbClr val="002060"/>
              </a:solidFill>
            </a:endParaRPr>
          </a:p>
        </p:txBody>
      </p:sp>
      <p:sp>
        <p:nvSpPr>
          <p:cNvPr id="6" name="Snip Diagonal Corner Rectangle 5"/>
          <p:cNvSpPr/>
          <p:nvPr/>
        </p:nvSpPr>
        <p:spPr>
          <a:xfrm>
            <a:off x="515622" y="3505200"/>
            <a:ext cx="8112756" cy="838200"/>
          </a:xfrm>
          <a:prstGeom prst="snip2DiagRect">
            <a:avLst>
              <a:gd name="adj1" fmla="val 0"/>
              <a:gd name="adj2" fmla="val 3791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Pensyariatan ini dimulakan dengan seruan </a:t>
            </a:r>
          </a:p>
          <a:p>
            <a:pPr algn="ctr"/>
            <a:r>
              <a:rPr lang="sv-SE"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Wahai orang yang beriman ” </a:t>
            </a:r>
            <a:endParaRPr lang="en-US" sz="2400" dirty="0">
              <a:solidFill>
                <a:srgbClr val="FFFF00"/>
              </a:solidFill>
            </a:endParaRPr>
          </a:p>
        </p:txBody>
      </p:sp>
      <p:sp>
        <p:nvSpPr>
          <p:cNvPr id="5" name="Rectangle 4"/>
          <p:cNvSpPr/>
          <p:nvPr/>
        </p:nvSpPr>
        <p:spPr>
          <a:xfrm>
            <a:off x="990600" y="4520386"/>
            <a:ext cx="7467600" cy="2185214"/>
          </a:xfrm>
          <a:prstGeom prst="rect">
            <a:avLst/>
          </a:prstGeom>
          <a:solidFill>
            <a:schemeClr val="tx1">
              <a:alpha val="69000"/>
            </a:schemeClr>
          </a:solidFill>
        </p:spPr>
        <p:txBody>
          <a:bodyPr wrap="square">
            <a:spAutoFit/>
          </a:bodyPr>
          <a:lstStyle/>
          <a:p>
            <a:pPr algn="ct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Dengan</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iman</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sahajalah</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tercapainya</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segala</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matlamat</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dan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sasaran</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yang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dikehendaki</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Allah di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dalam</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diri</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manusia</a:t>
            </a:r>
            <a:r>
              <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yang </a:t>
            </a:r>
            <a:r>
              <a:rPr lang="en-US" sz="3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melaksanakannya</a:t>
            </a:r>
            <a:endParaRPr lang="en-US" sz="3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Pentagon 2">
            <a:extLst>
              <a:ext uri="{FF2B5EF4-FFF2-40B4-BE49-F238E27FC236}">
                <a16:creationId xmlns:a16="http://schemas.microsoft.com/office/drawing/2014/main" id="{70213D12-8F19-4801-8705-1843141A8297}"/>
              </a:ext>
            </a:extLst>
          </p:cNvPr>
          <p:cNvSpPr/>
          <p:nvPr/>
        </p:nvSpPr>
        <p:spPr>
          <a:xfrm rot="5400000">
            <a:off x="4578506" y="2673506"/>
            <a:ext cx="977588" cy="533400"/>
          </a:xfrm>
          <a:prstGeom prst="homePlate">
            <a:avLst>
              <a:gd name="adj" fmla="val 73736"/>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Tree>
    <p:extLst>
      <p:ext uri="{BB962C8B-B14F-4D97-AF65-F5344CB8AC3E}">
        <p14:creationId xmlns:p14="http://schemas.microsoft.com/office/powerpoint/2010/main" val="48780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2514600" y="228600"/>
            <a:ext cx="6477000" cy="2057400"/>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ln w="1905"/>
                <a:solidFill>
                  <a:schemeClr val="accent5">
                    <a:lumMod val="50000"/>
                  </a:schemeClr>
                </a:solidFill>
                <a:effectLst>
                  <a:innerShdw blurRad="69850" dist="43180" dir="5400000">
                    <a:srgbClr val="000000">
                      <a:alpha val="65000"/>
                    </a:srgbClr>
                  </a:innerShdw>
                </a:effectLst>
              </a:rPr>
              <a:t>Suatu pensyariatan besar sebagai anugerah agama kepada hamba yang beriman di kalangan umat Muhammad SAW</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10" name="Arrow: Curved Right 9">
            <a:extLst>
              <a:ext uri="{FF2B5EF4-FFF2-40B4-BE49-F238E27FC236}">
                <a16:creationId xmlns:a16="http://schemas.microsoft.com/office/drawing/2014/main" id="{E920E78D-02F9-4859-9644-3C8A365AE5EC}"/>
              </a:ext>
            </a:extLst>
          </p:cNvPr>
          <p:cNvSpPr/>
          <p:nvPr/>
        </p:nvSpPr>
        <p:spPr>
          <a:xfrm>
            <a:off x="152400" y="3810000"/>
            <a:ext cx="817002" cy="1828800"/>
          </a:xfrm>
          <a:prstGeom prst="curvedRightArrow">
            <a:avLst>
              <a:gd name="adj1" fmla="val 25000"/>
              <a:gd name="adj2" fmla="val 55291"/>
              <a:gd name="adj3" fmla="val 38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 name="Pentagon 2"/>
          <p:cNvSpPr/>
          <p:nvPr/>
        </p:nvSpPr>
        <p:spPr>
          <a:xfrm>
            <a:off x="99060" y="762000"/>
            <a:ext cx="2339340" cy="838200"/>
          </a:xfrm>
          <a:prstGeom prst="homePlate">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002060"/>
                </a:solidFill>
                <a:effectLst>
                  <a:innerShdw blurRad="69850" dist="43180" dir="5400000">
                    <a:srgbClr val="000000">
                      <a:alpha val="65000"/>
                    </a:srgbClr>
                  </a:innerShdw>
                </a:effectLst>
              </a:rPr>
              <a:t>PUASA</a:t>
            </a:r>
          </a:p>
          <a:p>
            <a:pPr algn="ctr"/>
            <a:r>
              <a:rPr lang="fi-FI" sz="2800" b="1" dirty="0">
                <a:ln w="1905"/>
                <a:solidFill>
                  <a:srgbClr val="002060"/>
                </a:solidFill>
                <a:effectLst>
                  <a:innerShdw blurRad="69850" dist="43180" dir="5400000">
                    <a:srgbClr val="000000">
                      <a:alpha val="65000"/>
                    </a:srgbClr>
                  </a:innerShdw>
                </a:effectLst>
              </a:rPr>
              <a:t>RAMADAN</a:t>
            </a:r>
            <a:endParaRPr lang="en-US" sz="2800" dirty="0">
              <a:solidFill>
                <a:srgbClr val="002060"/>
              </a:solidFill>
            </a:endParaRPr>
          </a:p>
        </p:txBody>
      </p:sp>
      <p:sp>
        <p:nvSpPr>
          <p:cNvPr id="6" name="Snip Diagonal Corner Rectangle 5"/>
          <p:cNvSpPr/>
          <p:nvPr/>
        </p:nvSpPr>
        <p:spPr>
          <a:xfrm>
            <a:off x="515622" y="3276600"/>
            <a:ext cx="8112756" cy="838200"/>
          </a:xfrm>
          <a:prstGeom prst="snip2DiagRect">
            <a:avLst>
              <a:gd name="adj1" fmla="val 0"/>
              <a:gd name="adj2" fmla="val 3791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Pensyariatan ini dimulakan dengan seruan </a:t>
            </a:r>
          </a:p>
          <a:p>
            <a:pPr algn="ctr"/>
            <a:r>
              <a:rPr lang="sv-SE"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Wahai orang yang beriman ” </a:t>
            </a:r>
            <a:endParaRPr lang="en-US" sz="2400" dirty="0">
              <a:solidFill>
                <a:srgbClr val="FFFF00"/>
              </a:solidFill>
            </a:endParaRPr>
          </a:p>
        </p:txBody>
      </p:sp>
      <p:sp>
        <p:nvSpPr>
          <p:cNvPr id="5" name="Rectangle 4"/>
          <p:cNvSpPr/>
          <p:nvPr/>
        </p:nvSpPr>
        <p:spPr>
          <a:xfrm>
            <a:off x="969402" y="4191000"/>
            <a:ext cx="7488798" cy="2554545"/>
          </a:xfrm>
          <a:prstGeom prst="rect">
            <a:avLst/>
          </a:prstGeom>
          <a:solidFill>
            <a:schemeClr val="tx1">
              <a:alpha val="69000"/>
            </a:schemeClr>
          </a:solidFill>
        </p:spPr>
        <p:txBody>
          <a:bodyPr wrap="square">
            <a:spAutoFit/>
          </a:bodyPr>
          <a:lstStyle/>
          <a:p>
            <a:pPr algn="ct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Melalui</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iman</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jualah</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manusia</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sentiasa</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bersedia</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untuk</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menerima</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segala</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keputusan</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dan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ketentuan</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Allah,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mematuhi</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segala</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perintah</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dan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larangan</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serta</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melaksanakan</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segala</a:t>
            </a: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syariat</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Pentagon 2">
            <a:extLst>
              <a:ext uri="{FF2B5EF4-FFF2-40B4-BE49-F238E27FC236}">
                <a16:creationId xmlns:a16="http://schemas.microsoft.com/office/drawing/2014/main" id="{70213D12-8F19-4801-8705-1843141A8297}"/>
              </a:ext>
            </a:extLst>
          </p:cNvPr>
          <p:cNvSpPr/>
          <p:nvPr/>
        </p:nvSpPr>
        <p:spPr>
          <a:xfrm rot="5400000">
            <a:off x="4616606" y="2469994"/>
            <a:ext cx="901388" cy="533400"/>
          </a:xfrm>
          <a:prstGeom prst="homePlate">
            <a:avLst>
              <a:gd name="adj" fmla="val 73736"/>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Tree>
    <p:extLst>
      <p:ext uri="{BB962C8B-B14F-4D97-AF65-F5344CB8AC3E}">
        <p14:creationId xmlns:p14="http://schemas.microsoft.com/office/powerpoint/2010/main" val="35648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469374" y="1752600"/>
            <a:ext cx="8205251" cy="4267200"/>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ln w="1905"/>
                <a:solidFill>
                  <a:schemeClr val="accent5">
                    <a:lumMod val="50000"/>
                  </a:schemeClr>
                </a:solidFill>
                <a:effectLst>
                  <a:innerShdw blurRad="69850" dist="43180" dir="5400000">
                    <a:srgbClr val="000000">
                      <a:alpha val="65000"/>
                    </a:srgbClr>
                  </a:innerShdw>
                </a:effectLst>
              </a:rPr>
              <a:t>Suatu bentuk syariat yang pernah dikurniakan Allah kepada umat terdahulu sebelum umat  nabi Muhammad saw. Ini menjadi tanda bahawa puasa  adalah urusan syariat yang mengandungi hikmat yang sangat agung dan mempunyai maslahat tersendiri yang sentiasa diperlukan oleh umat manusia sepanjang zaman</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3" name="Pentagon 2"/>
          <p:cNvSpPr/>
          <p:nvPr/>
        </p:nvSpPr>
        <p:spPr>
          <a:xfrm>
            <a:off x="685800" y="762000"/>
            <a:ext cx="2286000" cy="838200"/>
          </a:xfrm>
          <a:prstGeom prst="homePlate">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b="1" dirty="0">
                <a:ln w="1905"/>
                <a:solidFill>
                  <a:srgbClr val="002060"/>
                </a:solidFill>
                <a:effectLst>
                  <a:innerShdw blurRad="69850" dist="43180" dir="5400000">
                    <a:srgbClr val="000000">
                      <a:alpha val="65000"/>
                    </a:srgbClr>
                  </a:innerShdw>
                </a:effectLst>
              </a:rPr>
              <a:t>PUASA</a:t>
            </a:r>
          </a:p>
        </p:txBody>
      </p:sp>
    </p:spTree>
    <p:extLst>
      <p:ext uri="{BB962C8B-B14F-4D97-AF65-F5344CB8AC3E}">
        <p14:creationId xmlns:p14="http://schemas.microsoft.com/office/powerpoint/2010/main" val="3245014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1066800" y="1447800"/>
            <a:ext cx="7162800" cy="1066800"/>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chemeClr val="accent5">
                    <a:lumMod val="50000"/>
                  </a:schemeClr>
                </a:solidFill>
                <a:effectLst>
                  <a:innerShdw blurRad="69850" dist="43180" dir="5400000">
                    <a:srgbClr val="000000">
                      <a:alpha val="65000"/>
                    </a:srgbClr>
                  </a:innerShdw>
                </a:effectLst>
              </a:rPr>
              <a:t>Puasa adalah salah satu latihan terbaik bagi mencapai ketaqwaan </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Down Arrow Callout 1"/>
          <p:cNvSpPr/>
          <p:nvPr/>
        </p:nvSpPr>
        <p:spPr>
          <a:xfrm>
            <a:off x="76200" y="76200"/>
            <a:ext cx="8991600" cy="1143000"/>
          </a:xfrm>
          <a:prstGeom prst="downArrowCallout">
            <a:avLst>
              <a:gd name="adj1" fmla="val 29167"/>
              <a:gd name="adj2" fmla="val 24166"/>
              <a:gd name="adj3" fmla="val 25000"/>
              <a:gd name="adj4" fmla="val 64977"/>
            </a:avLst>
          </a:prstGeom>
          <a:solidFill>
            <a:schemeClr val="bg1"/>
          </a:solidFill>
          <a:ln w="69850"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Matlamat</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puasa</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iaitu</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TAQWA</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ounded Rectangle 7">
            <a:extLst>
              <a:ext uri="{FF2B5EF4-FFF2-40B4-BE49-F238E27FC236}">
                <a16:creationId xmlns:a16="http://schemas.microsoft.com/office/drawing/2014/main" id="{A472D8BB-3600-42C0-BB06-945446A3A1FB}"/>
              </a:ext>
            </a:extLst>
          </p:cNvPr>
          <p:cNvSpPr/>
          <p:nvPr/>
        </p:nvSpPr>
        <p:spPr>
          <a:xfrm>
            <a:off x="1066800" y="2895600"/>
            <a:ext cx="7162800" cy="1600200"/>
          </a:xfrm>
          <a:prstGeom prst="roundRect">
            <a:avLst/>
          </a:prstGeom>
          <a:solidFill>
            <a:schemeClr val="accent2">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chemeClr val="accent5">
                    <a:lumMod val="50000"/>
                  </a:schemeClr>
                </a:solidFill>
                <a:effectLst>
                  <a:innerShdw blurRad="69850" dist="43180" dir="5400000">
                    <a:srgbClr val="000000">
                      <a:alpha val="65000"/>
                    </a:srgbClr>
                  </a:innerShdw>
                </a:effectLst>
              </a:rPr>
              <a:t>Umat Islam dididik mengawal nafsu dengan meninggalkan perkara yang harus di bulan yang lain seperti makan dan minum.</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10" name="Rounded Rectangle 7">
            <a:extLst>
              <a:ext uri="{FF2B5EF4-FFF2-40B4-BE49-F238E27FC236}">
                <a16:creationId xmlns:a16="http://schemas.microsoft.com/office/drawing/2014/main" id="{60841A92-B0E3-447D-885E-80C884D5F398}"/>
              </a:ext>
            </a:extLst>
          </p:cNvPr>
          <p:cNvSpPr/>
          <p:nvPr/>
        </p:nvSpPr>
        <p:spPr>
          <a:xfrm>
            <a:off x="838200" y="4876800"/>
            <a:ext cx="7620000" cy="1600200"/>
          </a:xfrm>
          <a:prstGeom prst="roundRect">
            <a:avLst/>
          </a:prstGeom>
          <a:solidFill>
            <a:schemeClr val="accent6">
              <a:lumMod val="60000"/>
              <a:lumOff val="4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chemeClr val="accent6">
                    <a:lumMod val="50000"/>
                  </a:schemeClr>
                </a:solidFill>
                <a:effectLst>
                  <a:innerShdw blurRad="69850" dist="43180" dir="5400000">
                    <a:srgbClr val="000000">
                      <a:alpha val="65000"/>
                    </a:srgbClr>
                  </a:innerShdw>
                </a:effectLst>
              </a:rPr>
              <a:t>Mereka yang mampu meninggalkan perkara harus dan halal dengan sendirinya mampu untuk menjauhi perkara yang syubhat dan haram.</a:t>
            </a:r>
            <a:endParaRPr lang="en-US" sz="2800" b="1" dirty="0">
              <a:ln w="1905"/>
              <a:solidFill>
                <a:schemeClr val="accent6">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855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250"/>
                                        <p:tgtEl>
                                          <p:spTgt spid="9"/>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7000" r="-7000"/>
          </a:stretch>
        </a:blipFill>
        <a:effectLst/>
      </p:bgPr>
    </p:bg>
    <p:spTree>
      <p:nvGrpSpPr>
        <p:cNvPr id="1" name=""/>
        <p:cNvGrpSpPr/>
        <p:nvPr/>
      </p:nvGrpSpPr>
      <p:grpSpPr>
        <a:xfrm>
          <a:off x="0" y="0"/>
          <a:ext cx="0" cy="0"/>
          <a:chOff x="0" y="0"/>
          <a:chExt cx="0" cy="0"/>
        </a:xfrm>
      </p:grpSpPr>
      <p:sp>
        <p:nvSpPr>
          <p:cNvPr id="2" name="Down Arrow Callout 1"/>
          <p:cNvSpPr/>
          <p:nvPr/>
        </p:nvSpPr>
        <p:spPr>
          <a:xfrm>
            <a:off x="76200" y="76200"/>
            <a:ext cx="8991600" cy="1219200"/>
          </a:xfrm>
          <a:prstGeom prst="downArrowCallout">
            <a:avLst>
              <a:gd name="adj1" fmla="val 29167"/>
              <a:gd name="adj2" fmla="val 29935"/>
              <a:gd name="adj3" fmla="val 25000"/>
              <a:gd name="adj4" fmla="val 64977"/>
            </a:avLst>
          </a:prstGeom>
          <a:solidFill>
            <a:schemeClr val="bg1"/>
          </a:solidFill>
          <a:ln w="69850"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Sejarah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Puasa</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Ramadan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1066800" y="2057400"/>
            <a:ext cx="7239000" cy="3170099"/>
          </a:xfrm>
          <a:prstGeom prst="rect">
            <a:avLst/>
          </a:prstGeom>
          <a:solidFill>
            <a:schemeClr val="tx1">
              <a:alpha val="69000"/>
            </a:schemeClr>
          </a:solidFill>
        </p:spPr>
        <p:txBody>
          <a:bodyPr wrap="square">
            <a:spAutoFit/>
          </a:bodyPr>
          <a:lstStyle/>
          <a:p>
            <a:pPr algn="ctr"/>
            <a:r>
              <a:rPr lang="en-US" sz="40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Difardhukan</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pada </a:t>
            </a:r>
            <a:r>
              <a:rPr lang="en-US" sz="40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tahun</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en-US" sz="40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ke</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en-US" sz="40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dua</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Hijrah dan </a:t>
            </a:r>
            <a:r>
              <a:rPr lang="en-US" sz="40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Rasulullah</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SAW </a:t>
            </a:r>
            <a:r>
              <a:rPr lang="en-US" sz="40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sempat</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en-US" sz="40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berpuasa</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en-US" sz="40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sebanyak</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9 kali Ramadan </a:t>
            </a:r>
            <a:r>
              <a:rPr lang="en-US" sz="40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dalam</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en-US" sz="40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hayat</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en-US" sz="40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baginda</a:t>
            </a:r>
            <a:r>
              <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SAW</a:t>
            </a:r>
          </a:p>
        </p:txBody>
      </p:sp>
    </p:spTree>
    <p:extLst>
      <p:ext uri="{BB962C8B-B14F-4D97-AF65-F5344CB8AC3E}">
        <p14:creationId xmlns:p14="http://schemas.microsoft.com/office/powerpoint/2010/main" val="408671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2438400" y="1295400"/>
            <a:ext cx="6400800" cy="2590800"/>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chemeClr val="accent5">
                    <a:lumMod val="50000"/>
                  </a:schemeClr>
                </a:solidFill>
                <a:effectLst>
                  <a:innerShdw blurRad="69850" dist="43180" dir="5400000">
                    <a:srgbClr val="000000">
                      <a:alpha val="65000"/>
                    </a:srgbClr>
                  </a:innerShdw>
                </a:effectLst>
              </a:rPr>
              <a:t>Kefardhuan puasa Ramadan diperintahkan kepada setiap mukallaf iaitu orang yang berakal dan telah baligh dan juga berkemampuan serta tiada perkara yang </a:t>
            </a:r>
            <a:r>
              <a:rPr lang="fi-FI" sz="2800" b="1" dirty="0" smtClean="0">
                <a:ln w="1905"/>
                <a:solidFill>
                  <a:schemeClr val="accent5">
                    <a:lumMod val="50000"/>
                  </a:schemeClr>
                </a:solidFill>
                <a:effectLst>
                  <a:innerShdw blurRad="69850" dist="43180" dir="5400000">
                    <a:srgbClr val="000000">
                      <a:alpha val="65000"/>
                    </a:srgbClr>
                  </a:innerShdw>
                </a:effectLst>
              </a:rPr>
              <a:t>menghalangnya </a:t>
            </a:r>
            <a:r>
              <a:rPr lang="fi-FI" sz="2800" b="1" dirty="0">
                <a:ln w="1905"/>
                <a:solidFill>
                  <a:schemeClr val="accent5">
                    <a:lumMod val="50000"/>
                  </a:schemeClr>
                </a:solidFill>
                <a:effectLst>
                  <a:innerShdw blurRad="69850" dist="43180" dir="5400000">
                    <a:srgbClr val="000000">
                      <a:alpha val="65000"/>
                    </a:srgbClr>
                  </a:innerShdw>
                </a:effectLst>
              </a:rPr>
              <a:t>dari menunaikan kewajipan berpuasa</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Down Arrow Callout 1"/>
          <p:cNvSpPr/>
          <p:nvPr/>
        </p:nvSpPr>
        <p:spPr>
          <a:xfrm>
            <a:off x="76200" y="76200"/>
            <a:ext cx="8991600" cy="1143000"/>
          </a:xfrm>
          <a:prstGeom prst="downArrowCallout">
            <a:avLst>
              <a:gd name="adj1" fmla="val 29167"/>
              <a:gd name="adj2" fmla="val 24166"/>
              <a:gd name="adj3" fmla="val 25000"/>
              <a:gd name="adj4" fmla="val 64977"/>
            </a:avLst>
          </a:prstGeom>
          <a:solidFill>
            <a:schemeClr val="bg1"/>
          </a:solidFill>
          <a:ln w="69850"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Rumusan</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ayat</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183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Surah</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al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Baqarah</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entagon 2"/>
          <p:cNvSpPr/>
          <p:nvPr/>
        </p:nvSpPr>
        <p:spPr>
          <a:xfrm>
            <a:off x="228600" y="2238495"/>
            <a:ext cx="2034540" cy="580905"/>
          </a:xfrm>
          <a:prstGeom prst="homePlate">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002060"/>
                </a:solidFill>
                <a:effectLst>
                  <a:innerShdw blurRad="69850" dist="43180" dir="5400000">
                    <a:srgbClr val="000000">
                      <a:alpha val="65000"/>
                    </a:srgbClr>
                  </a:innerShdw>
                </a:effectLst>
              </a:rPr>
              <a:t>PERTAMA</a:t>
            </a:r>
            <a:endParaRPr lang="en-US" sz="2800" dirty="0">
              <a:solidFill>
                <a:srgbClr val="002060"/>
              </a:solidFill>
            </a:endParaRPr>
          </a:p>
        </p:txBody>
      </p:sp>
      <p:sp>
        <p:nvSpPr>
          <p:cNvPr id="9" name="Rounded Rectangle 7">
            <a:extLst>
              <a:ext uri="{FF2B5EF4-FFF2-40B4-BE49-F238E27FC236}">
                <a16:creationId xmlns:a16="http://schemas.microsoft.com/office/drawing/2014/main" id="{BD846451-80A2-454D-948D-1C462414F8C8}"/>
              </a:ext>
            </a:extLst>
          </p:cNvPr>
          <p:cNvSpPr/>
          <p:nvPr/>
        </p:nvSpPr>
        <p:spPr>
          <a:xfrm>
            <a:off x="2286000" y="4280096"/>
            <a:ext cx="6629400" cy="1968304"/>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chemeClr val="accent5">
                    <a:lumMod val="50000"/>
                  </a:schemeClr>
                </a:solidFill>
                <a:effectLst>
                  <a:innerShdw blurRad="69850" dist="43180" dir="5400000">
                    <a:srgbClr val="000000">
                      <a:alpha val="65000"/>
                    </a:srgbClr>
                  </a:innerShdw>
                </a:effectLst>
              </a:rPr>
              <a:t>Iman yang benar menerima segala syariat Allah samada berat atau ringan dengan hati yang terbuka dan melaksanakannya dengan cara yang terbaik</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10" name="Pentagon 2">
            <a:extLst>
              <a:ext uri="{FF2B5EF4-FFF2-40B4-BE49-F238E27FC236}">
                <a16:creationId xmlns:a16="http://schemas.microsoft.com/office/drawing/2014/main" id="{4110C959-1C77-4384-B4CA-684895B99668}"/>
              </a:ext>
            </a:extLst>
          </p:cNvPr>
          <p:cNvSpPr/>
          <p:nvPr/>
        </p:nvSpPr>
        <p:spPr>
          <a:xfrm>
            <a:off x="228600" y="4800600"/>
            <a:ext cx="1958340" cy="580905"/>
          </a:xfrm>
          <a:prstGeom prst="homePlate">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002060"/>
                </a:solidFill>
                <a:effectLst>
                  <a:innerShdw blurRad="69850" dist="43180" dir="5400000">
                    <a:srgbClr val="000000">
                      <a:alpha val="65000"/>
                    </a:srgbClr>
                  </a:innerShdw>
                </a:effectLst>
              </a:rPr>
              <a:t>KEDUA</a:t>
            </a:r>
            <a:endParaRPr lang="en-US" sz="2800" dirty="0">
              <a:solidFill>
                <a:srgbClr val="002060"/>
              </a:solidFill>
            </a:endParaRPr>
          </a:p>
        </p:txBody>
      </p:sp>
    </p:spTree>
    <p:extLst>
      <p:ext uri="{BB962C8B-B14F-4D97-AF65-F5344CB8AC3E}">
        <p14:creationId xmlns:p14="http://schemas.microsoft.com/office/powerpoint/2010/main" val="47734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3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3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2438400" y="1447800"/>
            <a:ext cx="6400800" cy="2133600"/>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chemeClr val="accent5">
                    <a:lumMod val="50000"/>
                  </a:schemeClr>
                </a:solidFill>
                <a:effectLst>
                  <a:innerShdw blurRad="69850" dist="43180" dir="5400000">
                    <a:srgbClr val="000000">
                      <a:alpha val="65000"/>
                    </a:srgbClr>
                  </a:innerShdw>
                </a:effectLst>
              </a:rPr>
              <a:t>Puasa adalah syariat penting yang diperlukan oleh umat manusia sepanjang zaman bagi kepentingan diri dan kehidupan bermasyarakat.</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Down Arrow Callout 1"/>
          <p:cNvSpPr/>
          <p:nvPr/>
        </p:nvSpPr>
        <p:spPr>
          <a:xfrm>
            <a:off x="76200" y="76200"/>
            <a:ext cx="8991600" cy="1143000"/>
          </a:xfrm>
          <a:prstGeom prst="downArrowCallout">
            <a:avLst>
              <a:gd name="adj1" fmla="val 29167"/>
              <a:gd name="adj2" fmla="val 24166"/>
              <a:gd name="adj3" fmla="val 25000"/>
              <a:gd name="adj4" fmla="val 64977"/>
            </a:avLst>
          </a:prstGeom>
          <a:solidFill>
            <a:schemeClr val="bg1"/>
          </a:solidFill>
          <a:ln w="69850"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Rumusan</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ayat</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183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Surah</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al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Baqarah</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entagon 2"/>
          <p:cNvSpPr/>
          <p:nvPr/>
        </p:nvSpPr>
        <p:spPr>
          <a:xfrm>
            <a:off x="228600" y="2238495"/>
            <a:ext cx="2034540" cy="580905"/>
          </a:xfrm>
          <a:prstGeom prst="homePlate">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002060"/>
                </a:solidFill>
                <a:effectLst>
                  <a:innerShdw blurRad="69850" dist="43180" dir="5400000">
                    <a:srgbClr val="000000">
                      <a:alpha val="65000"/>
                    </a:srgbClr>
                  </a:innerShdw>
                </a:effectLst>
              </a:rPr>
              <a:t>KETIGA</a:t>
            </a:r>
            <a:endParaRPr lang="en-US" sz="2800" dirty="0">
              <a:solidFill>
                <a:srgbClr val="002060"/>
              </a:solidFill>
            </a:endParaRPr>
          </a:p>
        </p:txBody>
      </p:sp>
      <p:sp>
        <p:nvSpPr>
          <p:cNvPr id="9" name="Rounded Rectangle 7">
            <a:extLst>
              <a:ext uri="{FF2B5EF4-FFF2-40B4-BE49-F238E27FC236}">
                <a16:creationId xmlns:a16="http://schemas.microsoft.com/office/drawing/2014/main" id="{BD846451-80A2-454D-948D-1C462414F8C8}"/>
              </a:ext>
            </a:extLst>
          </p:cNvPr>
          <p:cNvSpPr/>
          <p:nvPr/>
        </p:nvSpPr>
        <p:spPr>
          <a:xfrm>
            <a:off x="2438400" y="3962400"/>
            <a:ext cx="6400800" cy="2743200"/>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chemeClr val="accent5">
                    <a:lumMod val="50000"/>
                  </a:schemeClr>
                </a:solidFill>
                <a:effectLst>
                  <a:innerShdw blurRad="69850" dist="43180" dir="5400000">
                    <a:srgbClr val="000000">
                      <a:alpha val="65000"/>
                    </a:srgbClr>
                  </a:innerShdw>
                </a:effectLst>
              </a:rPr>
              <a:t>Puasa menjadi punca perolehan darjat ketaqwaan dengan sifatnya yang mendidik nafsu dan menyekat kehendak syahwat walaupun dalam batasan yang halal seperti makan, minum dan bersetubuh</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10" name="Pentagon 2">
            <a:extLst>
              <a:ext uri="{FF2B5EF4-FFF2-40B4-BE49-F238E27FC236}">
                <a16:creationId xmlns:a16="http://schemas.microsoft.com/office/drawing/2014/main" id="{4110C959-1C77-4384-B4CA-684895B99668}"/>
              </a:ext>
            </a:extLst>
          </p:cNvPr>
          <p:cNvSpPr/>
          <p:nvPr/>
        </p:nvSpPr>
        <p:spPr>
          <a:xfrm>
            <a:off x="251460" y="4981695"/>
            <a:ext cx="1958340" cy="580905"/>
          </a:xfrm>
          <a:prstGeom prst="homePlate">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002060"/>
                </a:solidFill>
                <a:effectLst>
                  <a:innerShdw blurRad="69850" dist="43180" dir="5400000">
                    <a:srgbClr val="000000">
                      <a:alpha val="65000"/>
                    </a:srgbClr>
                  </a:innerShdw>
                </a:effectLst>
              </a:rPr>
              <a:t>KEEMPAT</a:t>
            </a:r>
            <a:endParaRPr lang="en-US" sz="2800" dirty="0">
              <a:solidFill>
                <a:srgbClr val="002060"/>
              </a:solidFill>
            </a:endParaRPr>
          </a:p>
        </p:txBody>
      </p:sp>
    </p:spTree>
    <p:extLst>
      <p:ext uri="{BB962C8B-B14F-4D97-AF65-F5344CB8AC3E}">
        <p14:creationId xmlns:p14="http://schemas.microsoft.com/office/powerpoint/2010/main" val="291472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3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3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2438400" y="1447800"/>
            <a:ext cx="6400800" cy="3505200"/>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chemeClr val="accent5">
                    <a:lumMod val="50000"/>
                  </a:schemeClr>
                </a:solidFill>
                <a:effectLst>
                  <a:innerShdw blurRad="69850" dist="43180" dir="5400000">
                    <a:srgbClr val="000000">
                      <a:alpha val="65000"/>
                    </a:srgbClr>
                  </a:innerShdw>
                </a:effectLst>
              </a:rPr>
              <a:t>Puasa melahir semangat muraqabah iaitu merasai pemerhatian dan pengawasan Allah ke atas diri, yang menjadikan seseorang hamba sanggup meninggalkan kehendak nafsunya walaupun berkemampuan kerana bertaqwa kepada Allah SWT</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Down Arrow Callout 1"/>
          <p:cNvSpPr/>
          <p:nvPr/>
        </p:nvSpPr>
        <p:spPr>
          <a:xfrm>
            <a:off x="76200" y="76200"/>
            <a:ext cx="8991600" cy="1143000"/>
          </a:xfrm>
          <a:prstGeom prst="downArrowCallout">
            <a:avLst>
              <a:gd name="adj1" fmla="val 29167"/>
              <a:gd name="adj2" fmla="val 24166"/>
              <a:gd name="adj3" fmla="val 25000"/>
              <a:gd name="adj4" fmla="val 64977"/>
            </a:avLst>
          </a:prstGeom>
          <a:solidFill>
            <a:schemeClr val="bg1"/>
          </a:solidFill>
          <a:ln w="69850"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Rumusan</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ayat</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183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Surah</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al </a:t>
            </a:r>
            <a:r>
              <a:rPr lang="es-E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Baqarah</a:t>
            </a: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entagon 2"/>
          <p:cNvSpPr/>
          <p:nvPr/>
        </p:nvSpPr>
        <p:spPr>
          <a:xfrm>
            <a:off x="251460" y="2848095"/>
            <a:ext cx="2034540" cy="580905"/>
          </a:xfrm>
          <a:prstGeom prst="homePlate">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rgbClr val="002060"/>
                </a:solidFill>
                <a:effectLst>
                  <a:innerShdw blurRad="69850" dist="43180" dir="5400000">
                    <a:srgbClr val="000000">
                      <a:alpha val="65000"/>
                    </a:srgbClr>
                  </a:innerShdw>
                </a:effectLst>
              </a:rPr>
              <a:t>KELIMA</a:t>
            </a:r>
            <a:endParaRPr lang="en-US" sz="2800" dirty="0">
              <a:solidFill>
                <a:srgbClr val="002060"/>
              </a:solidFill>
            </a:endParaRPr>
          </a:p>
        </p:txBody>
      </p:sp>
    </p:spTree>
    <p:extLst>
      <p:ext uri="{BB962C8B-B14F-4D97-AF65-F5344CB8AC3E}">
        <p14:creationId xmlns:p14="http://schemas.microsoft.com/office/powerpoint/2010/main" val="56879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609600" y="1295400"/>
            <a:ext cx="8229600" cy="1600200"/>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chemeClr val="accent5">
                    <a:lumMod val="50000"/>
                  </a:schemeClr>
                </a:solidFill>
                <a:effectLst>
                  <a:innerShdw blurRad="69850" dist="43180" dir="5400000">
                    <a:srgbClr val="000000">
                      <a:alpha val="65000"/>
                    </a:srgbClr>
                  </a:innerShdw>
                </a:effectLst>
              </a:rPr>
              <a:t>Marilah kita menggunakan peluang keemasan yang dikurniakan Allah SWT ini untuk meraih Ramadan terbaik pada tahun ini</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Down Arrow Callout 1"/>
          <p:cNvSpPr/>
          <p:nvPr/>
        </p:nvSpPr>
        <p:spPr>
          <a:xfrm>
            <a:off x="76200" y="76200"/>
            <a:ext cx="8991600" cy="1143000"/>
          </a:xfrm>
          <a:prstGeom prst="downArrowCallout">
            <a:avLst>
              <a:gd name="adj1" fmla="val 29167"/>
              <a:gd name="adj2" fmla="val 24166"/>
              <a:gd name="adj3" fmla="val 25000"/>
              <a:gd name="adj4" fmla="val 64977"/>
            </a:avLst>
          </a:prstGeom>
          <a:solidFill>
            <a:schemeClr val="bg1"/>
          </a:solidFill>
          <a:ln w="69850"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Pesanan</a:t>
            </a:r>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dan </a:t>
            </a:r>
            <a:r>
              <a:rPr lang="es-E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Seruan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ounded Rectangle 7">
            <a:extLst>
              <a:ext uri="{FF2B5EF4-FFF2-40B4-BE49-F238E27FC236}">
                <a16:creationId xmlns:a16="http://schemas.microsoft.com/office/drawing/2014/main" id="{095078C9-FE99-455C-A6AE-2590B722CF9D}"/>
              </a:ext>
            </a:extLst>
          </p:cNvPr>
          <p:cNvSpPr/>
          <p:nvPr/>
        </p:nvSpPr>
        <p:spPr>
          <a:xfrm>
            <a:off x="609600" y="3200400"/>
            <a:ext cx="8229600" cy="1828800"/>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chemeClr val="accent5">
                    <a:lumMod val="50000"/>
                  </a:schemeClr>
                </a:solidFill>
                <a:effectLst>
                  <a:innerShdw blurRad="69850" dist="43180" dir="5400000">
                    <a:srgbClr val="000000">
                      <a:alpha val="65000"/>
                    </a:srgbClr>
                  </a:innerShdw>
                </a:effectLst>
              </a:rPr>
              <a:t>Kita sangat dituntut untuk memperbanyakkan ibadah pada malamnya dengan </a:t>
            </a:r>
            <a:r>
              <a:rPr lang="fi-FI" sz="2800" b="1" dirty="0">
                <a:ln w="1905"/>
                <a:solidFill>
                  <a:schemeClr val="accent6">
                    <a:lumMod val="50000"/>
                  </a:schemeClr>
                </a:solidFill>
                <a:effectLst>
                  <a:innerShdw blurRad="69850" dist="43180" dir="5400000">
                    <a:srgbClr val="000000">
                      <a:alpha val="65000"/>
                    </a:srgbClr>
                  </a:innerShdw>
                </a:effectLst>
              </a:rPr>
              <a:t>solat berjemaah </a:t>
            </a:r>
            <a:r>
              <a:rPr lang="fi-FI" sz="2800" b="1" dirty="0">
                <a:ln w="1905"/>
                <a:solidFill>
                  <a:srgbClr val="002060"/>
                </a:solidFill>
                <a:effectLst>
                  <a:innerShdw blurRad="69850" dist="43180" dir="5400000">
                    <a:srgbClr val="000000">
                      <a:alpha val="65000"/>
                    </a:srgbClr>
                  </a:innerShdw>
                </a:effectLst>
              </a:rPr>
              <a:t>Maghrib, Isyak</a:t>
            </a:r>
            <a:r>
              <a:rPr lang="fi-FI" sz="2800" b="1" dirty="0">
                <a:ln w="1905"/>
                <a:solidFill>
                  <a:schemeClr val="accent5">
                    <a:lumMod val="50000"/>
                  </a:schemeClr>
                </a:solidFill>
                <a:effectLst>
                  <a:innerShdw blurRad="69850" dist="43180" dir="5400000">
                    <a:srgbClr val="000000">
                      <a:alpha val="65000"/>
                    </a:srgbClr>
                  </a:innerShdw>
                </a:effectLst>
              </a:rPr>
              <a:t>, </a:t>
            </a:r>
            <a:r>
              <a:rPr lang="fi-FI" sz="2800" b="1" dirty="0">
                <a:ln w="1905"/>
                <a:solidFill>
                  <a:srgbClr val="20431D"/>
                </a:solidFill>
                <a:effectLst>
                  <a:innerShdw blurRad="69850" dist="43180" dir="5400000">
                    <a:srgbClr val="000000">
                      <a:alpha val="65000"/>
                    </a:srgbClr>
                  </a:innerShdw>
                </a:effectLst>
              </a:rPr>
              <a:t>solat sunat Tarawih</a:t>
            </a:r>
            <a:r>
              <a:rPr lang="fi-FI" sz="2800" b="1" dirty="0">
                <a:ln w="1905"/>
                <a:solidFill>
                  <a:schemeClr val="accent5">
                    <a:lumMod val="50000"/>
                  </a:schemeClr>
                </a:solidFill>
                <a:effectLst>
                  <a:innerShdw blurRad="69850" dist="43180" dir="5400000">
                    <a:srgbClr val="000000">
                      <a:alpha val="65000"/>
                    </a:srgbClr>
                  </a:innerShdw>
                </a:effectLst>
              </a:rPr>
              <a:t>, </a:t>
            </a:r>
            <a:r>
              <a:rPr lang="fi-FI" sz="2800" b="1" dirty="0">
                <a:ln w="1905"/>
                <a:solidFill>
                  <a:srgbClr val="FF0000"/>
                </a:solidFill>
                <a:effectLst>
                  <a:innerShdw blurRad="69850" dist="43180" dir="5400000">
                    <a:srgbClr val="000000">
                      <a:alpha val="65000"/>
                    </a:srgbClr>
                  </a:innerShdw>
                </a:effectLst>
              </a:rPr>
              <a:t>bertadarus al-Quran</a:t>
            </a:r>
            <a:r>
              <a:rPr lang="fi-FI" sz="2800" b="1" dirty="0">
                <a:ln w="1905"/>
                <a:solidFill>
                  <a:schemeClr val="accent5">
                    <a:lumMod val="50000"/>
                  </a:schemeClr>
                </a:solidFill>
                <a:effectLst>
                  <a:innerShdw blurRad="69850" dist="43180" dir="5400000">
                    <a:srgbClr val="000000">
                      <a:alpha val="65000"/>
                    </a:srgbClr>
                  </a:innerShdw>
                </a:effectLst>
              </a:rPr>
              <a:t> dan </a:t>
            </a:r>
            <a:r>
              <a:rPr lang="fi-FI" sz="2800" b="1" dirty="0">
                <a:ln w="1905"/>
                <a:solidFill>
                  <a:schemeClr val="tx1"/>
                </a:solidFill>
                <a:effectLst>
                  <a:innerShdw blurRad="69850" dist="43180" dir="5400000">
                    <a:srgbClr val="000000">
                      <a:alpha val="65000"/>
                    </a:srgbClr>
                  </a:innerShdw>
                </a:effectLst>
              </a:rPr>
              <a:t>sebagainya lagi</a:t>
            </a:r>
            <a:endParaRPr lang="en-US" sz="2800" b="1" dirty="0">
              <a:ln w="1905"/>
              <a:solidFill>
                <a:schemeClr val="tx1"/>
              </a:solidFill>
              <a:effectLst>
                <a:innerShdw blurRad="69850" dist="43180" dir="5400000">
                  <a:srgbClr val="000000">
                    <a:alpha val="65000"/>
                  </a:srgbClr>
                </a:innerShdw>
              </a:effectLst>
            </a:endParaRPr>
          </a:p>
        </p:txBody>
      </p:sp>
      <p:sp>
        <p:nvSpPr>
          <p:cNvPr id="6" name="Rectangle 5">
            <a:extLst>
              <a:ext uri="{FF2B5EF4-FFF2-40B4-BE49-F238E27FC236}">
                <a16:creationId xmlns:a16="http://schemas.microsoft.com/office/drawing/2014/main" id="{7926E39C-A22E-46BC-993B-E20416708EEA}"/>
              </a:ext>
            </a:extLst>
          </p:cNvPr>
          <p:cNvSpPr/>
          <p:nvPr/>
        </p:nvSpPr>
        <p:spPr>
          <a:xfrm>
            <a:off x="3429003" y="5181600"/>
            <a:ext cx="5333997" cy="1569660"/>
          </a:xfrm>
          <a:prstGeom prst="rect">
            <a:avLst/>
          </a:prstGeom>
          <a:solidFill>
            <a:schemeClr val="tx1">
              <a:alpha val="69000"/>
            </a:schemeClr>
          </a:solidFill>
        </p:spPr>
        <p:txBody>
          <a:bodyPr wrap="square">
            <a:spAutoFit/>
          </a:bodyPr>
          <a:lstStyle/>
          <a:p>
            <a:pPr algn="ctr"/>
            <a:r>
              <a:rPr lang="en-US" sz="32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Sama-</a:t>
            </a:r>
            <a:r>
              <a:rPr lang="en-US" sz="32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samalah</a:t>
            </a:r>
            <a:r>
              <a:rPr lang="en-US" sz="32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kita</a:t>
            </a:r>
            <a:r>
              <a:rPr lang="en-US" sz="32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memenuhi</a:t>
            </a:r>
            <a:r>
              <a:rPr lang="en-US" sz="32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masjid dan surau pada </a:t>
            </a:r>
            <a:r>
              <a:rPr lang="en-US" sz="32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setiap</a:t>
            </a:r>
            <a:r>
              <a:rPr lang="en-US" sz="32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en-US" sz="32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malam</a:t>
            </a:r>
            <a:endParaRPr lang="en-US" sz="32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7" name="Pentagon 2">
            <a:extLst>
              <a:ext uri="{FF2B5EF4-FFF2-40B4-BE49-F238E27FC236}">
                <a16:creationId xmlns:a16="http://schemas.microsoft.com/office/drawing/2014/main" id="{F0EEB337-17A6-4106-B786-17B0BE91F881}"/>
              </a:ext>
            </a:extLst>
          </p:cNvPr>
          <p:cNvSpPr/>
          <p:nvPr/>
        </p:nvSpPr>
        <p:spPr>
          <a:xfrm>
            <a:off x="385689" y="5486400"/>
            <a:ext cx="2967111" cy="861774"/>
          </a:xfrm>
          <a:prstGeom prst="homePlate">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n w="1905"/>
                <a:solidFill>
                  <a:srgbClr val="C00000"/>
                </a:solidFill>
                <a:effectLst>
                  <a:innerShdw blurRad="69850" dist="43180" dir="5400000">
                    <a:srgbClr val="000000">
                      <a:alpha val="65000"/>
                    </a:srgbClr>
                  </a:innerShdw>
                </a:effectLst>
              </a:rPr>
              <a:t>Dengan kebenaran untuk rapatkan saf</a:t>
            </a:r>
            <a:endParaRPr lang="en-US" sz="2400" dirty="0">
              <a:solidFill>
                <a:srgbClr val="C00000"/>
              </a:solidFill>
            </a:endParaRPr>
          </a:p>
        </p:txBody>
      </p:sp>
    </p:spTree>
    <p:extLst>
      <p:ext uri="{BB962C8B-B14F-4D97-AF65-F5344CB8AC3E}">
        <p14:creationId xmlns:p14="http://schemas.microsoft.com/office/powerpoint/2010/main" val="343861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4" presetClass="entr" presetSubtype="10" fill="hold" grpId="0" nodeType="withEffect">
                                  <p:stCondLst>
                                    <p:cond delay="60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0" presetClass="entr" presetSubtype="0" fill="hold" grpId="0" nodeType="withEffect">
                                  <p:stCondLst>
                                    <p:cond delay="6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609600" y="1295400"/>
            <a:ext cx="8229600" cy="1600200"/>
          </a:xfrm>
          <a:prstGeom prst="roundRect">
            <a:avLst/>
          </a:prstGeom>
          <a:solidFill>
            <a:schemeClr val="accent5">
              <a:lumMod val="20000"/>
              <a:lumOff val="80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ln w="1905"/>
                <a:solidFill>
                  <a:schemeClr val="accent5">
                    <a:lumMod val="50000"/>
                  </a:schemeClr>
                </a:solidFill>
                <a:effectLst>
                  <a:innerShdw blurRad="69850" dist="43180" dir="5400000">
                    <a:srgbClr val="000000">
                      <a:alpha val="65000"/>
                    </a:srgbClr>
                  </a:innerShdw>
                </a:effectLst>
              </a:rPr>
              <a:t>Pastikan agar amalan-amalan yang dilaksanakan tersebut, terus kekal istiqamah dilakukan sehinggalah menjelang Syawal</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Down Arrow Callout 1"/>
          <p:cNvSpPr/>
          <p:nvPr/>
        </p:nvSpPr>
        <p:spPr>
          <a:xfrm>
            <a:off x="76200" y="76200"/>
            <a:ext cx="8991600" cy="1143000"/>
          </a:xfrm>
          <a:prstGeom prst="downArrowCallout">
            <a:avLst>
              <a:gd name="adj1" fmla="val 29167"/>
              <a:gd name="adj2" fmla="val 24166"/>
              <a:gd name="adj3" fmla="val 25000"/>
              <a:gd name="adj4" fmla="val 64977"/>
            </a:avLst>
          </a:prstGeom>
          <a:solidFill>
            <a:schemeClr val="bg1"/>
          </a:solidFill>
          <a:ln w="69850"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Pesanan</a:t>
            </a:r>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dan </a:t>
            </a:r>
            <a:r>
              <a:rPr lang="es-E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Seruan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a:extLst>
              <a:ext uri="{FF2B5EF4-FFF2-40B4-BE49-F238E27FC236}">
                <a16:creationId xmlns:a16="http://schemas.microsoft.com/office/drawing/2014/main" id="{7926E39C-A22E-46BC-993B-E20416708EEA}"/>
              </a:ext>
            </a:extLst>
          </p:cNvPr>
          <p:cNvSpPr/>
          <p:nvPr/>
        </p:nvSpPr>
        <p:spPr>
          <a:xfrm>
            <a:off x="3200400" y="3544669"/>
            <a:ext cx="5634108" cy="646331"/>
          </a:xfrm>
          <a:prstGeom prst="rect">
            <a:avLst/>
          </a:prstGeom>
          <a:solidFill>
            <a:schemeClr val="tx1">
              <a:alpha val="69000"/>
            </a:schemeClr>
          </a:solidFill>
        </p:spPr>
        <p:txBody>
          <a:bodyPr wrap="square">
            <a:spAutoFit/>
          </a:bodyPr>
          <a:lstStyle/>
          <a:p>
            <a:pPr algn="ctr"/>
            <a:r>
              <a:rPr lang="en-US" sz="3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a:t>
            </a:r>
            <a:r>
              <a:rPr lang="en-US" sz="36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Hangat-hangat</a:t>
            </a:r>
            <a:r>
              <a:rPr lang="en-US" sz="3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en-US" sz="36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tahi</a:t>
            </a:r>
            <a:r>
              <a:rPr lang="en-US" sz="3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a:t>
            </a:r>
            <a:r>
              <a:rPr lang="en-US" sz="36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ayam</a:t>
            </a:r>
            <a:r>
              <a:rPr lang="en-US" sz="3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a:t>
            </a:r>
          </a:p>
        </p:txBody>
      </p:sp>
      <p:sp>
        <p:nvSpPr>
          <p:cNvPr id="7" name="Pentagon 2">
            <a:extLst>
              <a:ext uri="{FF2B5EF4-FFF2-40B4-BE49-F238E27FC236}">
                <a16:creationId xmlns:a16="http://schemas.microsoft.com/office/drawing/2014/main" id="{F0EEB337-17A6-4106-B786-17B0BE91F881}"/>
              </a:ext>
            </a:extLst>
          </p:cNvPr>
          <p:cNvSpPr/>
          <p:nvPr/>
        </p:nvSpPr>
        <p:spPr>
          <a:xfrm>
            <a:off x="228600" y="3429000"/>
            <a:ext cx="2967111" cy="861774"/>
          </a:xfrm>
          <a:prstGeom prst="homePlate">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smtClean="0">
                <a:ln w="1905"/>
                <a:solidFill>
                  <a:srgbClr val="C00000"/>
                </a:solidFill>
                <a:effectLst>
                  <a:innerShdw blurRad="69850" dist="43180" dir="5400000">
                    <a:srgbClr val="000000">
                      <a:alpha val="65000"/>
                    </a:srgbClr>
                  </a:innerShdw>
                </a:effectLst>
              </a:rPr>
              <a:t>Jangan seperti </a:t>
            </a:r>
            <a:r>
              <a:rPr lang="fi-FI" sz="2800" b="1" dirty="0">
                <a:ln w="1905"/>
                <a:solidFill>
                  <a:srgbClr val="C00000"/>
                </a:solidFill>
                <a:effectLst>
                  <a:innerShdw blurRad="69850" dist="43180" dir="5400000">
                    <a:srgbClr val="000000">
                      <a:alpha val="65000"/>
                    </a:srgbClr>
                  </a:innerShdw>
                </a:effectLst>
              </a:rPr>
              <a:t>kata pepatah</a:t>
            </a:r>
            <a:endParaRPr lang="en-US" sz="2800" dirty="0">
              <a:solidFill>
                <a:srgbClr val="C00000"/>
              </a:solidFill>
            </a:endParaRPr>
          </a:p>
        </p:txBody>
      </p:sp>
      <p:sp>
        <p:nvSpPr>
          <p:cNvPr id="9" name="Pentagon 2">
            <a:extLst>
              <a:ext uri="{FF2B5EF4-FFF2-40B4-BE49-F238E27FC236}">
                <a16:creationId xmlns:a16="http://schemas.microsoft.com/office/drawing/2014/main" id="{AAEA61CF-65BE-40C4-9715-D22540CC285C}"/>
              </a:ext>
            </a:extLst>
          </p:cNvPr>
          <p:cNvSpPr/>
          <p:nvPr/>
        </p:nvSpPr>
        <p:spPr>
          <a:xfrm rot="5400000">
            <a:off x="5105399" y="4648200"/>
            <a:ext cx="1066800" cy="304800"/>
          </a:xfrm>
          <a:prstGeom prst="homePlate">
            <a:avLst>
              <a:gd name="adj" fmla="val 166241"/>
            </a:avLst>
          </a:prstGeom>
          <a:solidFill>
            <a:srgbClr val="FFFF00"/>
          </a:solidFill>
          <a:ln w="349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10" name="Rounded Rectangle 7">
            <a:extLst>
              <a:ext uri="{FF2B5EF4-FFF2-40B4-BE49-F238E27FC236}">
                <a16:creationId xmlns:a16="http://schemas.microsoft.com/office/drawing/2014/main" id="{AD5F653C-8539-432E-AE97-7B1789B461D2}"/>
              </a:ext>
            </a:extLst>
          </p:cNvPr>
          <p:cNvSpPr/>
          <p:nvPr/>
        </p:nvSpPr>
        <p:spPr>
          <a:xfrm>
            <a:off x="1143000" y="5318760"/>
            <a:ext cx="7315200" cy="1181814"/>
          </a:xfrm>
          <a:prstGeom prst="roundRect">
            <a:avLst/>
          </a:prstGeom>
          <a:solidFill>
            <a:srgbClr val="FFC000">
              <a:alpha val="7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ln w="1905"/>
                <a:solidFill>
                  <a:schemeClr val="tx1"/>
                </a:solidFill>
                <a:effectLst>
                  <a:innerShdw blurRad="69850" dist="43180" dir="5400000">
                    <a:srgbClr val="000000">
                      <a:alpha val="65000"/>
                    </a:srgbClr>
                  </a:innerShdw>
                </a:effectLst>
              </a:rPr>
              <a:t>Hanya bersungguh pada awal Ramadan, kemudian hilang ke mana di akhirnya</a:t>
            </a:r>
            <a:endParaRPr lang="en-US" sz="32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9161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3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3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3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533400" y="1447800"/>
            <a:ext cx="8229600" cy="4191000"/>
          </a:xfrm>
          <a:prstGeom prst="roundRect">
            <a:avLst/>
          </a:prstGeom>
          <a:solidFill>
            <a:srgbClr val="FFFF00">
              <a:alpha val="7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800" b="1" dirty="0">
                <a:ln w="1905"/>
                <a:solidFill>
                  <a:srgbClr val="002060"/>
                </a:solidFill>
                <a:effectLst>
                  <a:innerShdw blurRad="69850" dist="43180" dir="5400000">
                    <a:srgbClr val="000000">
                      <a:alpha val="65000"/>
                    </a:srgbClr>
                  </a:innerShdw>
                </a:effectLst>
              </a:rPr>
              <a:t>Mudah-mudahan budaya dan semangat Ramadan kali ini terus membara dan menyinar sehingga kepada Ramadan yang seterusnya</a:t>
            </a:r>
            <a:endParaRPr lang="en-US" sz="4800" b="1" dirty="0">
              <a:ln w="1905"/>
              <a:solidFill>
                <a:srgbClr val="002060"/>
              </a:solidFill>
              <a:effectLst>
                <a:innerShdw blurRad="69850" dist="43180" dir="5400000">
                  <a:srgbClr val="000000">
                    <a:alpha val="65000"/>
                  </a:srgbClr>
                </a:innerShdw>
              </a:effectLst>
            </a:endParaRPr>
          </a:p>
        </p:txBody>
      </p:sp>
      <p:sp>
        <p:nvSpPr>
          <p:cNvPr id="2" name="Down Arrow Callout 1"/>
          <p:cNvSpPr/>
          <p:nvPr/>
        </p:nvSpPr>
        <p:spPr>
          <a:xfrm>
            <a:off x="76200" y="76200"/>
            <a:ext cx="8991600" cy="1143000"/>
          </a:xfrm>
          <a:prstGeom prst="downArrowCallout">
            <a:avLst>
              <a:gd name="adj1" fmla="val 29167"/>
              <a:gd name="adj2" fmla="val 24166"/>
              <a:gd name="adj3" fmla="val 21308"/>
              <a:gd name="adj4" fmla="val 64977"/>
            </a:avLst>
          </a:prstGeom>
          <a:solidFill>
            <a:schemeClr val="bg1"/>
          </a:solidFill>
          <a:ln w="69850"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Harapan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3997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8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Snip Diagonal Corner Rectangle 5">
            <a:extLst>
              <a:ext uri="{FF2B5EF4-FFF2-40B4-BE49-F238E27FC236}">
                <a16:creationId xmlns:a16="http://schemas.microsoft.com/office/drawing/2014/main" id="{C9B9B3C1-6787-4350-B8AA-CD7FDF55706B}"/>
              </a:ext>
            </a:extLst>
          </p:cNvPr>
          <p:cNvSpPr/>
          <p:nvPr/>
        </p:nvSpPr>
        <p:spPr>
          <a:xfrm>
            <a:off x="279427" y="228600"/>
            <a:ext cx="8585145" cy="762000"/>
          </a:xfrm>
          <a:prstGeom prst="snip2DiagRect">
            <a:avLst>
              <a:gd name="adj1" fmla="val 0"/>
              <a:gd name="adj2" fmla="val 3791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9375"/>
          <a:effectLst>
            <a:outerShdw blurRad="50800" dist="50800" dir="96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itchFamily="34" charset="0"/>
              </a:rPr>
              <a:t>Sabda Rasulullah SAW </a:t>
            </a:r>
            <a:endPar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TextBox 6">
            <a:extLst>
              <a:ext uri="{FF2B5EF4-FFF2-40B4-BE49-F238E27FC236}">
                <a16:creationId xmlns:a16="http://schemas.microsoft.com/office/drawing/2014/main" id="{8C5441E7-4C51-43B8-8734-3281A5A24242}"/>
              </a:ext>
            </a:extLst>
          </p:cNvPr>
          <p:cNvSpPr txBox="1"/>
          <p:nvPr/>
        </p:nvSpPr>
        <p:spPr>
          <a:xfrm>
            <a:off x="279427" y="1252478"/>
            <a:ext cx="8585145" cy="2862322"/>
          </a:xfrm>
          <a:prstGeom prst="rect">
            <a:avLst/>
          </a:prstGeom>
          <a:noFill/>
        </p:spPr>
        <p:txBody>
          <a:bodyPr wrap="square">
            <a:spAutoFit/>
          </a:bodyPr>
          <a:lstStyle/>
          <a:p>
            <a:pPr algn="ctr"/>
            <a:r>
              <a:rPr lang="ar-SA" sz="6000" b="1" dirty="0">
                <a:effectLst/>
                <a:ea typeface="Times New Roman" panose="02020603050405020304" pitchFamily="18" charset="0"/>
                <a:cs typeface="Traditional Arabic" panose="02020603050405020304" pitchFamily="18" charset="-78"/>
              </a:rPr>
              <a:t>اَلصَّلَوَاتُ الْخَمْسُ وَالْجُمْعَةُ إِلَى الْجُمْعَةِ وَرَمَضَانُ إِلَى رَمَضَانَ مُكَفِّرَاتُ مَا بَيْنَهُنَّ إَذَا اجْتَنَبَ الْكَبَائِرَ</a:t>
            </a:r>
            <a:endParaRPr lang="en-MY" sz="6000" dirty="0"/>
          </a:p>
        </p:txBody>
      </p:sp>
      <p:sp>
        <p:nvSpPr>
          <p:cNvPr id="9" name="TextBox 8">
            <a:extLst>
              <a:ext uri="{FF2B5EF4-FFF2-40B4-BE49-F238E27FC236}">
                <a16:creationId xmlns:a16="http://schemas.microsoft.com/office/drawing/2014/main" id="{3F27C8CB-1494-4467-9452-478F6CA886EA}"/>
              </a:ext>
            </a:extLst>
          </p:cNvPr>
          <p:cNvSpPr txBox="1"/>
          <p:nvPr/>
        </p:nvSpPr>
        <p:spPr>
          <a:xfrm>
            <a:off x="508028" y="3962400"/>
            <a:ext cx="8331172" cy="2554545"/>
          </a:xfrm>
          <a:prstGeom prst="rect">
            <a:avLst/>
          </a:prstGeom>
          <a:noFill/>
        </p:spPr>
        <p:txBody>
          <a:bodyPr wrap="square">
            <a:spAutoFit/>
          </a:bodyPr>
          <a:lstStyle/>
          <a:p>
            <a:pPr algn="just">
              <a:spcAft>
                <a:spcPts val="1000"/>
              </a:spcAft>
            </a:pPr>
            <a:r>
              <a:rPr lang="en-US" sz="3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Maksudnya</a:t>
            </a:r>
            <a:r>
              <a:rPr lang="en-US"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Solat</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lima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waktu</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Jumaat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ke</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jumaat</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berikutnya</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dan Ramadhan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ke</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Ramadhan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berikutnya</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menghapuskan</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dosa-dosa</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di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antara</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tempoh</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tersebut</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apabila</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dijauhi</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dosa-dosa</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besar</a:t>
            </a:r>
            <a:r>
              <a:rPr lang="en-US"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MY" sz="32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E3B2CB37-3619-496E-8557-8A331B2BC3E2}"/>
              </a:ext>
            </a:extLst>
          </p:cNvPr>
          <p:cNvSpPr txBox="1"/>
          <p:nvPr/>
        </p:nvSpPr>
        <p:spPr>
          <a:xfrm>
            <a:off x="6049108" y="6348078"/>
            <a:ext cx="3124200" cy="369332"/>
          </a:xfrm>
          <a:prstGeom prst="rect">
            <a:avLst/>
          </a:prstGeom>
          <a:noFill/>
        </p:spPr>
        <p:txBody>
          <a:bodyPr wrap="square">
            <a:spAutoFit/>
          </a:bodyPr>
          <a:lstStyle/>
          <a:p>
            <a:r>
              <a:rPr lang="en-US" sz="1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(Hadith </a:t>
            </a:r>
            <a:r>
              <a:rPr lang="en-US" sz="18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riwayat</a:t>
            </a:r>
            <a:r>
              <a:rPr lang="en-US" sz="1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Muslim)</a:t>
            </a:r>
            <a:endParaRPr lang="en-MY" dirty="0">
              <a:solidFill>
                <a:srgbClr val="7030A0"/>
              </a:solidFill>
            </a:endParaRPr>
          </a:p>
        </p:txBody>
      </p:sp>
    </p:spTree>
    <p:extLst>
      <p:ext uri="{BB962C8B-B14F-4D97-AF65-F5344CB8AC3E}">
        <p14:creationId xmlns:p14="http://schemas.microsoft.com/office/powerpoint/2010/main" val="3881620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6000" r="-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1E1EFE-7EA3-421F-9841-19CE32A97BB8}"/>
              </a:ext>
            </a:extLst>
          </p:cNvPr>
          <p:cNvSpPr txBox="1"/>
          <p:nvPr/>
        </p:nvSpPr>
        <p:spPr>
          <a:xfrm>
            <a:off x="2743200" y="441372"/>
            <a:ext cx="4076700" cy="625428"/>
          </a:xfrm>
          <a:prstGeom prst="rect">
            <a:avLst/>
          </a:prstGeom>
          <a:noFill/>
        </p:spPr>
        <p:txBody>
          <a:bodyPr wrap="square">
            <a:spAutoFit/>
          </a:bodyPr>
          <a:lstStyle/>
          <a:p>
            <a:pPr algn="ctr" rtl="1">
              <a:lnSpc>
                <a:spcPct val="115000"/>
              </a:lnSpc>
              <a:spcAft>
                <a:spcPts val="1000"/>
              </a:spcAft>
            </a:pPr>
            <a:r>
              <a:rPr lang="en-US" sz="3200" b="1" dirty="0">
                <a:solidFill>
                  <a:srgbClr val="C00000"/>
                </a:solidFill>
                <a:effectLst/>
                <a:latin typeface="Calibri" panose="020F0502020204030204" pitchFamily="34" charset="0"/>
                <a:ea typeface="Calibri" panose="020F0502020204030204" pitchFamily="34" charset="0"/>
                <a:cs typeface="Traditional Arabic" panose="02020603050405020304" pitchFamily="18" charset="-78"/>
              </a:rPr>
              <a:t>Yang </a:t>
            </a:r>
            <a:r>
              <a:rPr lang="en-US" sz="3200" b="1" dirty="0" err="1">
                <a:solidFill>
                  <a:srgbClr val="C00000"/>
                </a:solidFill>
                <a:effectLst/>
                <a:latin typeface="Calibri" panose="020F0502020204030204" pitchFamily="34" charset="0"/>
                <a:ea typeface="Calibri" panose="020F0502020204030204" pitchFamily="34" charset="0"/>
                <a:cs typeface="Traditional Arabic" panose="02020603050405020304" pitchFamily="18" charset="-78"/>
              </a:rPr>
              <a:t>Bermaksud</a:t>
            </a:r>
            <a:r>
              <a:rPr lang="en-US" sz="3200" b="1" dirty="0">
                <a:solidFill>
                  <a:srgbClr val="C00000"/>
                </a:solidFill>
                <a:effectLst/>
                <a:latin typeface="Calibri" panose="020F0502020204030204" pitchFamily="34" charset="0"/>
                <a:ea typeface="Calibri" panose="020F0502020204030204" pitchFamily="34" charset="0"/>
                <a:cs typeface="Traditional Arabic" panose="02020603050405020304" pitchFamily="18" charset="-78"/>
              </a:rPr>
              <a:t> :</a:t>
            </a:r>
            <a:endParaRPr lang="en-MY" sz="32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18132AE8-A35C-48B4-BFBD-29416CF2874C}"/>
              </a:ext>
            </a:extLst>
          </p:cNvPr>
          <p:cNvSpPr txBox="1"/>
          <p:nvPr/>
        </p:nvSpPr>
        <p:spPr>
          <a:xfrm>
            <a:off x="190500" y="1202353"/>
            <a:ext cx="8763000" cy="4893647"/>
          </a:xfrm>
          <a:prstGeom prst="rect">
            <a:avLst/>
          </a:prstGeom>
          <a:noFill/>
        </p:spPr>
        <p:txBody>
          <a:bodyPr wrap="square">
            <a:spAutoFit/>
          </a:bodyPr>
          <a:lstStyle/>
          <a:p>
            <a:pPr algn="just"/>
            <a:r>
              <a:rPr lang="en-US" sz="2400" b="1" dirty="0" err="1">
                <a:solidFill>
                  <a:srgbClr val="002060"/>
                </a:solidFill>
                <a:effectLst/>
                <a:latin typeface="Arial" panose="020B0604020202020204" pitchFamily="34" charset="0"/>
                <a:ea typeface="Calibri" panose="020F0502020204030204" pitchFamily="34" charset="0"/>
              </a:rPr>
              <a:t>Bulan</a:t>
            </a:r>
            <a:r>
              <a:rPr lang="en-US" sz="2400" b="1" dirty="0">
                <a:solidFill>
                  <a:srgbClr val="002060"/>
                </a:solidFill>
                <a:effectLst/>
                <a:latin typeface="Arial" panose="020B0604020202020204" pitchFamily="34" charset="0"/>
                <a:ea typeface="Calibri" panose="020F0502020204030204" pitchFamily="34" charset="0"/>
              </a:rPr>
              <a:t> Ramadan yang </a:t>
            </a:r>
            <a:r>
              <a:rPr lang="en-US" sz="2400" b="1" dirty="0" err="1">
                <a:solidFill>
                  <a:srgbClr val="002060"/>
                </a:solidFill>
                <a:effectLst/>
                <a:latin typeface="Arial" panose="020B0604020202020204" pitchFamily="34" charset="0"/>
                <a:ea typeface="Calibri" panose="020F0502020204030204" pitchFamily="34" charset="0"/>
              </a:rPr>
              <a:t>padanya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diturunkan</a:t>
            </a:r>
            <a:r>
              <a:rPr lang="en-US" sz="2400" b="1" dirty="0">
                <a:solidFill>
                  <a:srgbClr val="002060"/>
                </a:solidFill>
                <a:effectLst/>
                <a:latin typeface="Arial" panose="020B0604020202020204" pitchFamily="34" charset="0"/>
                <a:ea typeface="Calibri" panose="020F0502020204030204" pitchFamily="34" charset="0"/>
              </a:rPr>
              <a:t> Al-Qur'an, </a:t>
            </a:r>
            <a:r>
              <a:rPr lang="en-US" sz="2400" b="1" dirty="0" err="1">
                <a:solidFill>
                  <a:srgbClr val="002060"/>
                </a:solidFill>
                <a:effectLst/>
                <a:latin typeface="Arial" panose="020B0604020202020204" pitchFamily="34" charset="0"/>
                <a:ea typeface="Calibri" panose="020F0502020204030204" pitchFamily="34" charset="0"/>
              </a:rPr>
              <a:t>menjadi</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petunjuk</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bagi</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sekalian</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manusia</a:t>
            </a:r>
            <a:r>
              <a:rPr lang="en-US" sz="2400" b="1" dirty="0">
                <a:solidFill>
                  <a:srgbClr val="002060"/>
                </a:solidFill>
                <a:effectLst/>
                <a:latin typeface="Arial" panose="020B0604020202020204" pitchFamily="34" charset="0"/>
                <a:ea typeface="Calibri" panose="020F0502020204030204" pitchFamily="34" charset="0"/>
              </a:rPr>
              <a:t>, dan </a:t>
            </a:r>
            <a:r>
              <a:rPr lang="en-US" sz="2400" b="1" dirty="0" err="1">
                <a:solidFill>
                  <a:srgbClr val="002060"/>
                </a:solidFill>
                <a:effectLst/>
                <a:latin typeface="Arial" panose="020B0604020202020204" pitchFamily="34" charset="0"/>
                <a:ea typeface="Calibri" panose="020F0502020204030204" pitchFamily="34" charset="0"/>
              </a:rPr>
              <a:t>menjadi</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keterangan-keterangan</a:t>
            </a:r>
            <a:r>
              <a:rPr lang="en-US" sz="2400" b="1" dirty="0">
                <a:solidFill>
                  <a:srgbClr val="002060"/>
                </a:solidFill>
                <a:effectLst/>
                <a:latin typeface="Arial" panose="020B0604020202020204" pitchFamily="34" charset="0"/>
                <a:ea typeface="Calibri" panose="020F0502020204030204" pitchFamily="34" charset="0"/>
              </a:rPr>
              <a:t> yang </a:t>
            </a:r>
            <a:r>
              <a:rPr lang="en-US" sz="2400" b="1" dirty="0" err="1">
                <a:solidFill>
                  <a:srgbClr val="002060"/>
                </a:solidFill>
                <a:effectLst/>
                <a:latin typeface="Arial" panose="020B0604020202020204" pitchFamily="34" charset="0"/>
                <a:ea typeface="Calibri" panose="020F0502020204030204" pitchFamily="34" charset="0"/>
              </a:rPr>
              <a:t>menjelaskan</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petunjuk</a:t>
            </a:r>
            <a:r>
              <a:rPr lang="en-US" sz="2400" b="1" dirty="0">
                <a:solidFill>
                  <a:srgbClr val="002060"/>
                </a:solidFill>
                <a:effectLst/>
                <a:latin typeface="Arial" panose="020B0604020202020204" pitchFamily="34" charset="0"/>
                <a:ea typeface="Calibri" panose="020F0502020204030204" pitchFamily="34" charset="0"/>
              </a:rPr>
              <a:t>, dan </a:t>
            </a:r>
            <a:r>
              <a:rPr lang="en-US" sz="2400" b="1" dirty="0" err="1">
                <a:solidFill>
                  <a:srgbClr val="002060"/>
                </a:solidFill>
                <a:effectLst/>
                <a:latin typeface="Arial" panose="020B0604020202020204" pitchFamily="34" charset="0"/>
                <a:ea typeface="Calibri" panose="020F0502020204030204" pitchFamily="34" charset="0"/>
              </a:rPr>
              <a:t>perbezaan</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antara</a:t>
            </a:r>
            <a:r>
              <a:rPr lang="en-US" sz="2400" b="1" dirty="0">
                <a:solidFill>
                  <a:srgbClr val="002060"/>
                </a:solidFill>
                <a:effectLst/>
                <a:latin typeface="Arial" panose="020B0604020202020204" pitchFamily="34" charset="0"/>
                <a:ea typeface="Calibri" panose="020F0502020204030204" pitchFamily="34" charset="0"/>
              </a:rPr>
              <a:t> yang </a:t>
            </a:r>
            <a:r>
              <a:rPr lang="en-US" sz="2400" b="1" dirty="0" err="1">
                <a:solidFill>
                  <a:srgbClr val="002060"/>
                </a:solidFill>
                <a:effectLst/>
                <a:latin typeface="Arial" panose="020B0604020202020204" pitchFamily="34" charset="0"/>
                <a:ea typeface="Calibri" panose="020F0502020204030204" pitchFamily="34" charset="0"/>
              </a:rPr>
              <a:t>benar</a:t>
            </a:r>
            <a:r>
              <a:rPr lang="en-US" sz="2400" b="1" dirty="0">
                <a:solidFill>
                  <a:srgbClr val="002060"/>
                </a:solidFill>
                <a:effectLst/>
                <a:latin typeface="Arial" panose="020B0604020202020204" pitchFamily="34" charset="0"/>
                <a:ea typeface="Calibri" panose="020F0502020204030204" pitchFamily="34" charset="0"/>
              </a:rPr>
              <a:t> dan yang salah). Oleh </a:t>
            </a:r>
            <a:r>
              <a:rPr lang="en-US" sz="2400" b="1" dirty="0" err="1">
                <a:solidFill>
                  <a:srgbClr val="002060"/>
                </a:solidFill>
                <a:effectLst/>
                <a:latin typeface="Arial" panose="020B0604020202020204" pitchFamily="34" charset="0"/>
                <a:ea typeface="Calibri" panose="020F0502020204030204" pitchFamily="34" charset="0"/>
              </a:rPr>
              <a:t>itu</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sesiapa</a:t>
            </a:r>
            <a:r>
              <a:rPr lang="en-US" sz="2400" b="1" dirty="0">
                <a:solidFill>
                  <a:srgbClr val="002060"/>
                </a:solidFill>
                <a:effectLst/>
                <a:latin typeface="Arial" panose="020B0604020202020204" pitchFamily="34" charset="0"/>
                <a:ea typeface="Calibri" panose="020F0502020204030204" pitchFamily="34" charset="0"/>
              </a:rPr>
              <a:t> di </a:t>
            </a:r>
            <a:r>
              <a:rPr lang="en-US" sz="2400" b="1" dirty="0" err="1">
                <a:solidFill>
                  <a:srgbClr val="002060"/>
                </a:solidFill>
                <a:effectLst/>
                <a:latin typeface="Arial" panose="020B0604020202020204" pitchFamily="34" charset="0"/>
                <a:ea typeface="Calibri" panose="020F0502020204030204" pitchFamily="34" charset="0"/>
              </a:rPr>
              <a:t>antara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kamu</a:t>
            </a:r>
            <a:r>
              <a:rPr lang="en-US" sz="2400" b="1" dirty="0">
                <a:solidFill>
                  <a:srgbClr val="002060"/>
                </a:solidFill>
                <a:effectLst/>
                <a:latin typeface="Arial" panose="020B0604020202020204" pitchFamily="34" charset="0"/>
                <a:ea typeface="Calibri" panose="020F0502020204030204" pitchFamily="34" charset="0"/>
              </a:rPr>
              <a:t> yang </a:t>
            </a:r>
            <a:r>
              <a:rPr lang="en-US" sz="2400" b="1" dirty="0" err="1">
                <a:solidFill>
                  <a:srgbClr val="002060"/>
                </a:solidFill>
                <a:effectLst/>
                <a:latin typeface="Arial" panose="020B0604020202020204" pitchFamily="34" charset="0"/>
                <a:ea typeface="Calibri" panose="020F0502020204030204" pitchFamily="34" charset="0"/>
              </a:rPr>
              <a:t>menyaksikan</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anak</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bulan</a:t>
            </a:r>
            <a:r>
              <a:rPr lang="en-US" sz="2400" b="1" dirty="0">
                <a:solidFill>
                  <a:srgbClr val="002060"/>
                </a:solidFill>
                <a:effectLst/>
                <a:latin typeface="Arial" panose="020B0604020202020204" pitchFamily="34" charset="0"/>
                <a:ea typeface="Calibri" panose="020F0502020204030204" pitchFamily="34" charset="0"/>
              </a:rPr>
              <a:t> Ramadan </a:t>
            </a:r>
            <a:r>
              <a:rPr lang="en-US" sz="2400" b="1" dirty="0" err="1">
                <a:solidFill>
                  <a:srgbClr val="002060"/>
                </a:solidFill>
                <a:effectLst/>
                <a:latin typeface="Arial" panose="020B0604020202020204" pitchFamily="34" charset="0"/>
                <a:ea typeface="Calibri" panose="020F0502020204030204" pitchFamily="34" charset="0"/>
              </a:rPr>
              <a:t>maka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hendaklah</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ia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berpuasa</a:t>
            </a:r>
            <a:r>
              <a:rPr lang="en-US" sz="2400" b="1" dirty="0">
                <a:solidFill>
                  <a:srgbClr val="002060"/>
                </a:solidFill>
                <a:effectLst/>
                <a:latin typeface="Arial" panose="020B0604020202020204" pitchFamily="34" charset="0"/>
                <a:ea typeface="Calibri" panose="020F0502020204030204" pitchFamily="34" charset="0"/>
              </a:rPr>
              <a:t> dan </a:t>
            </a:r>
            <a:r>
              <a:rPr lang="en-US" sz="2400" b="1" dirty="0" err="1">
                <a:solidFill>
                  <a:srgbClr val="002060"/>
                </a:solidFill>
                <a:effectLst/>
                <a:latin typeface="Arial" panose="020B0604020202020204" pitchFamily="34" charset="0"/>
                <a:ea typeface="Calibri" panose="020F0502020204030204" pitchFamily="34" charset="0"/>
              </a:rPr>
              <a:t>sesiapa</a:t>
            </a:r>
            <a:r>
              <a:rPr lang="en-US" sz="2400" b="1" dirty="0">
                <a:solidFill>
                  <a:srgbClr val="002060"/>
                </a:solidFill>
                <a:effectLst/>
                <a:latin typeface="Arial" panose="020B0604020202020204" pitchFamily="34" charset="0"/>
                <a:ea typeface="Calibri" panose="020F0502020204030204" pitchFamily="34" charset="0"/>
              </a:rPr>
              <a:t> yang </a:t>
            </a:r>
            <a:r>
              <a:rPr lang="en-US" sz="2400" b="1" dirty="0" err="1">
                <a:solidFill>
                  <a:srgbClr val="002060"/>
                </a:solidFill>
                <a:effectLst/>
                <a:latin typeface="Arial" panose="020B0604020202020204" pitchFamily="34" charset="0"/>
                <a:ea typeface="Calibri" panose="020F0502020204030204" pitchFamily="34" charset="0"/>
              </a:rPr>
              <a:t>sakit</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atau</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dalam</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musafir</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lalu</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ia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berbuka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maka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wajib</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baginya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berpuasa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sebanyak</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hari</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yangitinggalkannya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itu</a:t>
            </a:r>
            <a:r>
              <a:rPr lang="en-US" sz="2400" b="1" dirty="0">
                <a:solidFill>
                  <a:srgbClr val="002060"/>
                </a:solidFill>
                <a:effectLst/>
                <a:latin typeface="Arial" panose="020B0604020202020204" pitchFamily="34" charset="0"/>
                <a:ea typeface="Calibri" panose="020F0502020204030204" pitchFamily="34" charset="0"/>
              </a:rPr>
              <a:t> pada </a:t>
            </a:r>
            <a:r>
              <a:rPr lang="en-US" sz="2400" b="1" dirty="0" err="1">
                <a:solidFill>
                  <a:srgbClr val="002060"/>
                </a:solidFill>
                <a:effectLst/>
                <a:latin typeface="Arial" panose="020B0604020202020204" pitchFamily="34" charset="0"/>
                <a:ea typeface="Calibri" panose="020F0502020204030204" pitchFamily="34" charset="0"/>
              </a:rPr>
              <a:t>hari-hari</a:t>
            </a:r>
            <a:r>
              <a:rPr lang="en-US" sz="2400" b="1" dirty="0">
                <a:solidFill>
                  <a:srgbClr val="002060"/>
                </a:solidFill>
                <a:effectLst/>
                <a:latin typeface="Arial" panose="020B0604020202020204" pitchFamily="34" charset="0"/>
                <a:ea typeface="Calibri" panose="020F0502020204030204" pitchFamily="34" charset="0"/>
              </a:rPr>
              <a:t> yang lain. Allah </a:t>
            </a:r>
            <a:r>
              <a:rPr lang="en-US" sz="2400" b="1" dirty="0" err="1">
                <a:solidFill>
                  <a:srgbClr val="002060"/>
                </a:solidFill>
                <a:effectLst/>
                <a:latin typeface="Arial" panose="020B0604020202020204" pitchFamily="34" charset="0"/>
                <a:ea typeface="Calibri" panose="020F0502020204030204" pitchFamily="34" charset="0"/>
              </a:rPr>
              <a:t>menghendaki</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kemudahan</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bagimu</a:t>
            </a:r>
            <a:r>
              <a:rPr lang="en-US" sz="2400" b="1" dirty="0">
                <a:solidFill>
                  <a:srgbClr val="002060"/>
                </a:solidFill>
                <a:effectLst/>
                <a:latin typeface="Arial" panose="020B0604020202020204" pitchFamily="34" charset="0"/>
                <a:ea typeface="Calibri" panose="020F0502020204030204" pitchFamily="34" charset="0"/>
              </a:rPr>
              <a:t>, dan </a:t>
            </a:r>
            <a:r>
              <a:rPr lang="en-US" sz="2400" b="1" dirty="0" err="1">
                <a:solidFill>
                  <a:srgbClr val="002060"/>
                </a:solidFill>
                <a:effectLst/>
                <a:latin typeface="Arial" panose="020B0604020202020204" pitchFamily="34" charset="0"/>
                <a:ea typeface="Calibri" panose="020F0502020204030204" pitchFamily="34" charset="0"/>
              </a:rPr>
              <a:t>tidak</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menghendaki</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kesukaran</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bagimu</a:t>
            </a:r>
            <a:r>
              <a:rPr lang="en-US" sz="2400" b="1" dirty="0">
                <a:solidFill>
                  <a:srgbClr val="002060"/>
                </a:solidFill>
                <a:effectLst/>
                <a:latin typeface="Arial" panose="020B0604020202020204" pitchFamily="34" charset="0"/>
                <a:ea typeface="Calibri" panose="020F0502020204030204" pitchFamily="34" charset="0"/>
              </a:rPr>
              <a:t>. Dan </a:t>
            </a:r>
            <a:r>
              <a:rPr lang="en-US" sz="2400" b="1" dirty="0" err="1">
                <a:solidFill>
                  <a:srgbClr val="002060"/>
                </a:solidFill>
                <a:effectLst/>
                <a:latin typeface="Arial" panose="020B0604020202020204" pitchFamily="34" charset="0"/>
                <a:ea typeface="Calibri" panose="020F0502020204030204" pitchFamily="34" charset="0"/>
              </a:rPr>
              <a:t>supaya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kamu</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cukupkan</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bilangan</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puasa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sebulan</a:t>
            </a:r>
            <a:r>
              <a:rPr lang="en-US" sz="2400" b="1" dirty="0">
                <a:solidFill>
                  <a:srgbClr val="002060"/>
                </a:solidFill>
                <a:effectLst/>
                <a:latin typeface="Arial" panose="020B0604020202020204" pitchFamily="34" charset="0"/>
                <a:ea typeface="Calibri" panose="020F0502020204030204" pitchFamily="34" charset="0"/>
              </a:rPr>
              <a:t> Ramadan), dan </a:t>
            </a:r>
            <a:r>
              <a:rPr lang="en-US" sz="2400" b="1" dirty="0" err="1">
                <a:solidFill>
                  <a:srgbClr val="002060"/>
                </a:solidFill>
                <a:effectLst/>
                <a:latin typeface="Arial" panose="020B0604020202020204" pitchFamily="34" charset="0"/>
                <a:ea typeface="Calibri" panose="020F0502020204030204" pitchFamily="34" charset="0"/>
              </a:rPr>
              <a:t>supaya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kamu</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membesarkan</a:t>
            </a:r>
            <a:r>
              <a:rPr lang="en-US" sz="2400" b="1" dirty="0">
                <a:solidFill>
                  <a:srgbClr val="002060"/>
                </a:solidFill>
                <a:effectLst/>
                <a:latin typeface="Arial" panose="020B0604020202020204" pitchFamily="34" charset="0"/>
                <a:ea typeface="Calibri" panose="020F0502020204030204" pitchFamily="34" charset="0"/>
              </a:rPr>
              <a:t> Allah kerana </a:t>
            </a:r>
            <a:r>
              <a:rPr lang="en-US" sz="2400" b="1" dirty="0" err="1">
                <a:solidFill>
                  <a:srgbClr val="002060"/>
                </a:solidFill>
                <a:effectLst/>
                <a:latin typeface="Arial" panose="020B0604020202020204" pitchFamily="34" charset="0"/>
                <a:ea typeface="Calibri" panose="020F0502020204030204" pitchFamily="34" charset="0"/>
              </a:rPr>
              <a:t>mendapat</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petunjuk</a:t>
            </a:r>
            <a:r>
              <a:rPr lang="en-US" sz="2400" b="1" dirty="0">
                <a:solidFill>
                  <a:srgbClr val="002060"/>
                </a:solidFill>
                <a:effectLst/>
                <a:latin typeface="Arial" panose="020B0604020202020204" pitchFamily="34" charset="0"/>
                <a:ea typeface="Calibri" panose="020F0502020204030204" pitchFamily="34" charset="0"/>
              </a:rPr>
              <a:t>-Nya, dan </a:t>
            </a:r>
            <a:r>
              <a:rPr lang="en-US" sz="2400" b="1" dirty="0" err="1">
                <a:solidFill>
                  <a:srgbClr val="002060"/>
                </a:solidFill>
                <a:effectLst/>
                <a:latin typeface="Arial" panose="020B0604020202020204" pitchFamily="34" charset="0"/>
                <a:ea typeface="Calibri" panose="020F0502020204030204" pitchFamily="34" charset="0"/>
              </a:rPr>
              <a:t>supaya</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kamu</a:t>
            </a:r>
            <a:r>
              <a:rPr lang="en-US" sz="2400" b="1" dirty="0">
                <a:solidFill>
                  <a:srgbClr val="002060"/>
                </a:solidFill>
                <a:effectLst/>
                <a:latin typeface="Arial" panose="020B0604020202020204" pitchFamily="34" charset="0"/>
                <a:ea typeface="Calibri" panose="020F0502020204030204" pitchFamily="34" charset="0"/>
              </a:rPr>
              <a:t> </a:t>
            </a:r>
            <a:r>
              <a:rPr lang="en-US" sz="2400" b="1" dirty="0" err="1">
                <a:solidFill>
                  <a:srgbClr val="002060"/>
                </a:solidFill>
                <a:effectLst/>
                <a:latin typeface="Arial" panose="020B0604020202020204" pitchFamily="34" charset="0"/>
                <a:ea typeface="Calibri" panose="020F0502020204030204" pitchFamily="34" charset="0"/>
              </a:rPr>
              <a:t>bersyukur</a:t>
            </a:r>
            <a:r>
              <a:rPr lang="en-US" sz="2400" b="1" dirty="0">
                <a:solidFill>
                  <a:srgbClr val="002060"/>
                </a:solidFill>
                <a:effectLst/>
                <a:latin typeface="Arial" panose="020B0604020202020204" pitchFamily="34" charset="0"/>
                <a:ea typeface="Calibri" panose="020F0502020204030204" pitchFamily="34" charset="0"/>
              </a:rPr>
              <a:t>.</a:t>
            </a:r>
            <a:endParaRPr lang="en-MY" sz="2400" b="1" dirty="0">
              <a:solidFill>
                <a:srgbClr val="002060"/>
              </a:solidFill>
            </a:endParaRPr>
          </a:p>
        </p:txBody>
      </p:sp>
      <p:sp>
        <p:nvSpPr>
          <p:cNvPr id="8" name="TextBox 7">
            <a:extLst>
              <a:ext uri="{FF2B5EF4-FFF2-40B4-BE49-F238E27FC236}">
                <a16:creationId xmlns:a16="http://schemas.microsoft.com/office/drawing/2014/main" id="{6814F379-6F54-43F8-BE99-35D253D17548}"/>
              </a:ext>
            </a:extLst>
          </p:cNvPr>
          <p:cNvSpPr txBox="1"/>
          <p:nvPr/>
        </p:nvSpPr>
        <p:spPr>
          <a:xfrm>
            <a:off x="6553200" y="6367515"/>
            <a:ext cx="2400300" cy="369332"/>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cs typeface="Arial" panose="020B0604020202020204" pitchFamily="34" charset="0"/>
              </a:rPr>
              <a:t> (Al Baqarah : 185 </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en-MY" b="1" dirty="0"/>
          </a:p>
        </p:txBody>
      </p:sp>
    </p:spTree>
    <p:extLst>
      <p:ext uri="{BB962C8B-B14F-4D97-AF65-F5344CB8AC3E}">
        <p14:creationId xmlns:p14="http://schemas.microsoft.com/office/powerpoint/2010/main" val="4680879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685800" y="1065074"/>
            <a:ext cx="80010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مَا اتَّخَذَ صَاحِبَةً وَلاَ وَلَدًا</a:t>
            </a:r>
          </a:p>
        </p:txBody>
      </p:sp>
      <p:sp>
        <p:nvSpPr>
          <p:cNvPr id="5" name="TextBox 4"/>
          <p:cNvSpPr txBox="1"/>
          <p:nvPr/>
        </p:nvSpPr>
        <p:spPr>
          <a:xfrm>
            <a:off x="152400" y="3353812"/>
            <a:ext cx="8846288"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mengambil</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peneman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dan juga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anak</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F7247-2E7C-416E-A5A5-26FFB9C7C996}"/>
              </a:ext>
            </a:extLst>
          </p:cNvPr>
          <p:cNvSpPr>
            <a:spLocks noGrp="1"/>
          </p:cNvSpPr>
          <p:nvPr>
            <p:ph idx="1"/>
          </p:nvPr>
        </p:nvSpPr>
        <p:spPr>
          <a:xfrm>
            <a:off x="0" y="0"/>
            <a:ext cx="9144000" cy="6858000"/>
          </a:xfrm>
          <a:blipFill dpi="0" rotWithShape="1">
            <a:blip r:embed="rId3">
              <a:alphaModFix amt="42000"/>
            </a:blip>
            <a:srcRect/>
            <a:stretch>
              <a:fillRect/>
            </a:stretch>
          </a:blipFill>
        </p:spPr>
        <p:txBody>
          <a:bodyPr/>
          <a:lstStyle/>
          <a:p>
            <a:endParaRPr lang="en-MY" dirty="0"/>
          </a:p>
        </p:txBody>
      </p:sp>
      <p:sp>
        <p:nvSpPr>
          <p:cNvPr id="6" name="Rounded Rectangle 4">
            <a:extLst>
              <a:ext uri="{FF2B5EF4-FFF2-40B4-BE49-F238E27FC236}">
                <a16:creationId xmlns:a16="http://schemas.microsoft.com/office/drawing/2014/main" id="{CD50D6A4-6A5A-40EB-83E9-1A1F573472A4}"/>
              </a:ext>
            </a:extLst>
          </p:cNvPr>
          <p:cNvSpPr/>
          <p:nvPr/>
        </p:nvSpPr>
        <p:spPr>
          <a:xfrm>
            <a:off x="228600" y="152400"/>
            <a:ext cx="8686800" cy="1066800"/>
          </a:xfrm>
          <a:prstGeom prst="roundRect">
            <a:avLst>
              <a:gd name="adj" fmla="val 29936"/>
            </a:avLst>
          </a:prstGeom>
          <a:solidFill>
            <a:srgbClr val="C000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3000" b="1" dirty="0">
                <a:solidFill>
                  <a:schemeClr val="bg1">
                    <a:lumMod val="95000"/>
                  </a:schemeClr>
                </a:solidFill>
              </a:rPr>
              <a:t>Bersempena dengan sambutan Hari Tentera Darat Ke-89, dan Hari Polis Ke- 215 pada tahun ini</a:t>
            </a:r>
            <a:endParaRPr lang="en-US" sz="3000" dirty="0">
              <a:solidFill>
                <a:schemeClr val="bg1">
                  <a:lumMod val="95000"/>
                </a:schemeClr>
              </a:solidFill>
            </a:endParaRPr>
          </a:p>
        </p:txBody>
      </p:sp>
      <p:sp>
        <p:nvSpPr>
          <p:cNvPr id="7" name="Rounded Rectangle 9">
            <a:extLst>
              <a:ext uri="{FF2B5EF4-FFF2-40B4-BE49-F238E27FC236}">
                <a16:creationId xmlns:a16="http://schemas.microsoft.com/office/drawing/2014/main" id="{A9C73890-460E-4F5E-B933-2943472E98C2}"/>
              </a:ext>
            </a:extLst>
          </p:cNvPr>
          <p:cNvSpPr/>
          <p:nvPr/>
        </p:nvSpPr>
        <p:spPr>
          <a:xfrm>
            <a:off x="76200" y="1371600"/>
            <a:ext cx="8915400" cy="2057400"/>
          </a:xfrm>
          <a:prstGeom prst="roundRect">
            <a:avLst>
              <a:gd name="adj" fmla="val 29936"/>
            </a:avLst>
          </a:prstGeom>
          <a:solidFill>
            <a:schemeClr val="accent3">
              <a:lumMod val="20000"/>
              <a:lumOff val="80000"/>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20431D"/>
                </a:solidFill>
              </a:rPr>
              <a:t>Sukacita</a:t>
            </a:r>
            <a:r>
              <a:rPr lang="en-US" sz="2800" b="1" dirty="0">
                <a:solidFill>
                  <a:srgbClr val="20431D"/>
                </a:solidFill>
              </a:rPr>
              <a:t> Khatib </a:t>
            </a:r>
            <a:r>
              <a:rPr lang="en-US" sz="2800" b="1" dirty="0" err="1">
                <a:solidFill>
                  <a:srgbClr val="20431D"/>
                </a:solidFill>
              </a:rPr>
              <a:t>merakamkan</a:t>
            </a:r>
            <a:r>
              <a:rPr lang="en-US" sz="2800" b="1" dirty="0">
                <a:solidFill>
                  <a:srgbClr val="20431D"/>
                </a:solidFill>
              </a:rPr>
              <a:t> </a:t>
            </a:r>
            <a:r>
              <a:rPr lang="en-US" sz="2800" b="1" dirty="0" err="1">
                <a:solidFill>
                  <a:srgbClr val="20431D"/>
                </a:solidFill>
              </a:rPr>
              <a:t>setinggi</a:t>
            </a:r>
            <a:r>
              <a:rPr lang="en-US" sz="2800" b="1" dirty="0">
                <a:solidFill>
                  <a:srgbClr val="20431D"/>
                </a:solidFill>
              </a:rPr>
              <a:t> </a:t>
            </a:r>
            <a:r>
              <a:rPr lang="en-US" sz="2800" b="1" dirty="0" err="1">
                <a:solidFill>
                  <a:srgbClr val="20431D"/>
                </a:solidFill>
              </a:rPr>
              <a:t>penghargaan</a:t>
            </a:r>
            <a:r>
              <a:rPr lang="en-US" sz="2800" b="1" dirty="0">
                <a:solidFill>
                  <a:srgbClr val="20431D"/>
                </a:solidFill>
              </a:rPr>
              <a:t> dan </a:t>
            </a:r>
            <a:r>
              <a:rPr lang="en-US" sz="2800" b="1" dirty="0" err="1">
                <a:solidFill>
                  <a:srgbClr val="20431D"/>
                </a:solidFill>
              </a:rPr>
              <a:t>ucapan</a:t>
            </a:r>
            <a:r>
              <a:rPr lang="en-US" sz="2800" b="1" dirty="0">
                <a:solidFill>
                  <a:srgbClr val="20431D"/>
                </a:solidFill>
              </a:rPr>
              <a:t> </a:t>
            </a:r>
            <a:r>
              <a:rPr lang="en-US" sz="2800" b="1" dirty="0" err="1">
                <a:solidFill>
                  <a:srgbClr val="20431D"/>
                </a:solidFill>
              </a:rPr>
              <a:t>terima</a:t>
            </a:r>
            <a:r>
              <a:rPr lang="en-US" sz="2800" b="1" dirty="0">
                <a:solidFill>
                  <a:srgbClr val="20431D"/>
                </a:solidFill>
              </a:rPr>
              <a:t> </a:t>
            </a:r>
            <a:r>
              <a:rPr lang="en-US" sz="2800" b="1" dirty="0" err="1">
                <a:solidFill>
                  <a:srgbClr val="20431D"/>
                </a:solidFill>
              </a:rPr>
              <a:t>kasih</a:t>
            </a:r>
            <a:r>
              <a:rPr lang="en-US" sz="2800" b="1" dirty="0">
                <a:solidFill>
                  <a:srgbClr val="20431D"/>
                </a:solidFill>
              </a:rPr>
              <a:t> </a:t>
            </a:r>
            <a:r>
              <a:rPr lang="en-US" sz="2800" b="1" dirty="0" err="1">
                <a:solidFill>
                  <a:srgbClr val="20431D"/>
                </a:solidFill>
              </a:rPr>
              <a:t>yg</a:t>
            </a:r>
            <a:r>
              <a:rPr lang="en-US" sz="2800" b="1" dirty="0">
                <a:solidFill>
                  <a:srgbClr val="20431D"/>
                </a:solidFill>
              </a:rPr>
              <a:t> </a:t>
            </a:r>
            <a:r>
              <a:rPr lang="en-US" sz="2800" b="1" dirty="0" err="1">
                <a:solidFill>
                  <a:srgbClr val="20431D"/>
                </a:solidFill>
              </a:rPr>
              <a:t>tidak</a:t>
            </a:r>
            <a:r>
              <a:rPr lang="en-US" sz="2800" b="1" dirty="0">
                <a:solidFill>
                  <a:srgbClr val="20431D"/>
                </a:solidFill>
              </a:rPr>
              <a:t> </a:t>
            </a:r>
            <a:r>
              <a:rPr lang="en-US" sz="2800" b="1" dirty="0" err="1">
                <a:solidFill>
                  <a:srgbClr val="20431D"/>
                </a:solidFill>
              </a:rPr>
              <a:t>terhingga</a:t>
            </a:r>
            <a:r>
              <a:rPr lang="en-US" sz="2800" b="1" dirty="0">
                <a:solidFill>
                  <a:srgbClr val="20431D"/>
                </a:solidFill>
              </a:rPr>
              <a:t> </a:t>
            </a:r>
            <a:r>
              <a:rPr lang="en-US" sz="2800" b="1" dirty="0" err="1">
                <a:solidFill>
                  <a:srgbClr val="20431D"/>
                </a:solidFill>
              </a:rPr>
              <a:t>kepada</a:t>
            </a:r>
            <a:r>
              <a:rPr lang="en-US" sz="2800" b="1" dirty="0">
                <a:solidFill>
                  <a:srgbClr val="20431D"/>
                </a:solidFill>
              </a:rPr>
              <a:t> </a:t>
            </a:r>
            <a:r>
              <a:rPr lang="en-US" sz="2800" b="1" dirty="0" err="1">
                <a:solidFill>
                  <a:srgbClr val="20431D"/>
                </a:solidFill>
              </a:rPr>
              <a:t>seluruh</a:t>
            </a:r>
            <a:r>
              <a:rPr lang="en-US" sz="2800" b="1" dirty="0">
                <a:solidFill>
                  <a:srgbClr val="20431D"/>
                </a:solidFill>
              </a:rPr>
              <a:t> </a:t>
            </a:r>
            <a:r>
              <a:rPr lang="en-US" sz="2800" b="1" dirty="0" err="1">
                <a:solidFill>
                  <a:srgbClr val="20431D"/>
                </a:solidFill>
              </a:rPr>
              <a:t>warga</a:t>
            </a:r>
            <a:r>
              <a:rPr lang="en-US" sz="2800" b="1" dirty="0">
                <a:solidFill>
                  <a:srgbClr val="20431D"/>
                </a:solidFill>
              </a:rPr>
              <a:t> Angkatan </a:t>
            </a:r>
            <a:r>
              <a:rPr lang="en-US" sz="2800" b="1" dirty="0" err="1">
                <a:solidFill>
                  <a:srgbClr val="20431D"/>
                </a:solidFill>
              </a:rPr>
              <a:t>Tentera</a:t>
            </a:r>
            <a:r>
              <a:rPr lang="en-US" sz="2800" b="1" dirty="0">
                <a:solidFill>
                  <a:srgbClr val="20431D"/>
                </a:solidFill>
              </a:rPr>
              <a:t> Malaysia dan Polis </a:t>
            </a:r>
            <a:r>
              <a:rPr lang="en-US" sz="2800" b="1" dirty="0" err="1">
                <a:solidFill>
                  <a:srgbClr val="20431D"/>
                </a:solidFill>
              </a:rPr>
              <a:t>DiRaja</a:t>
            </a:r>
            <a:r>
              <a:rPr lang="en-US" sz="2800" b="1" dirty="0">
                <a:solidFill>
                  <a:srgbClr val="20431D"/>
                </a:solidFill>
              </a:rPr>
              <a:t> Malaysia di </a:t>
            </a:r>
            <a:r>
              <a:rPr lang="en-US" sz="2800" b="1" dirty="0" err="1">
                <a:solidFill>
                  <a:srgbClr val="20431D"/>
                </a:solidFill>
              </a:rPr>
              <a:t>atas</a:t>
            </a:r>
            <a:r>
              <a:rPr lang="en-US" sz="2800" b="1" dirty="0">
                <a:solidFill>
                  <a:srgbClr val="20431D"/>
                </a:solidFill>
              </a:rPr>
              <a:t> </a:t>
            </a:r>
            <a:r>
              <a:rPr lang="en-US" sz="2800" b="1" dirty="0" err="1">
                <a:solidFill>
                  <a:srgbClr val="20431D"/>
                </a:solidFill>
              </a:rPr>
              <a:t>segala</a:t>
            </a:r>
            <a:r>
              <a:rPr lang="en-US" sz="2800" b="1" dirty="0">
                <a:solidFill>
                  <a:srgbClr val="20431D"/>
                </a:solidFill>
              </a:rPr>
              <a:t> </a:t>
            </a:r>
            <a:r>
              <a:rPr lang="en-US" sz="2800" b="1" dirty="0" err="1">
                <a:solidFill>
                  <a:srgbClr val="20431D"/>
                </a:solidFill>
              </a:rPr>
              <a:t>pengorbanan</a:t>
            </a:r>
            <a:r>
              <a:rPr lang="en-US" sz="2800" b="1" dirty="0">
                <a:solidFill>
                  <a:srgbClr val="20431D"/>
                </a:solidFill>
              </a:rPr>
              <a:t> </a:t>
            </a:r>
            <a:r>
              <a:rPr lang="en-US" sz="2800" b="1" dirty="0" err="1">
                <a:solidFill>
                  <a:srgbClr val="20431D"/>
                </a:solidFill>
              </a:rPr>
              <a:t>yg</a:t>
            </a:r>
            <a:r>
              <a:rPr lang="en-US" sz="2800" b="1" dirty="0">
                <a:solidFill>
                  <a:srgbClr val="20431D"/>
                </a:solidFill>
              </a:rPr>
              <a:t> </a:t>
            </a:r>
            <a:r>
              <a:rPr lang="en-US" sz="2800" b="1" dirty="0" err="1">
                <a:solidFill>
                  <a:srgbClr val="20431D"/>
                </a:solidFill>
              </a:rPr>
              <a:t>dicurahkan</a:t>
            </a:r>
            <a:r>
              <a:rPr lang="en-US" sz="2800" b="1" dirty="0">
                <a:solidFill>
                  <a:srgbClr val="20431D"/>
                </a:solidFill>
              </a:rPr>
              <a:t>.</a:t>
            </a:r>
            <a:endParaRPr lang="en-US" sz="2800" dirty="0">
              <a:solidFill>
                <a:srgbClr val="20431D"/>
              </a:solidFill>
            </a:endParaRPr>
          </a:p>
        </p:txBody>
      </p:sp>
      <p:sp>
        <p:nvSpPr>
          <p:cNvPr id="10" name="Rounded Rectangle 9">
            <a:extLst>
              <a:ext uri="{FF2B5EF4-FFF2-40B4-BE49-F238E27FC236}">
                <a16:creationId xmlns:a16="http://schemas.microsoft.com/office/drawing/2014/main" id="{80FE78CB-78CC-4D6A-8A70-DC01CDD11FBA}"/>
              </a:ext>
            </a:extLst>
          </p:cNvPr>
          <p:cNvSpPr/>
          <p:nvPr/>
        </p:nvSpPr>
        <p:spPr>
          <a:xfrm>
            <a:off x="190500" y="3657600"/>
            <a:ext cx="8801100" cy="3048000"/>
          </a:xfrm>
          <a:prstGeom prst="roundRect">
            <a:avLst>
              <a:gd name="adj" fmla="val 29936"/>
            </a:avLst>
          </a:prstGeom>
          <a:solidFill>
            <a:schemeClr val="tx2">
              <a:lumMod val="20000"/>
              <a:lumOff val="80000"/>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Semoga</a:t>
            </a:r>
            <a:r>
              <a:rPr lang="en-US" sz="2800" b="1" dirty="0">
                <a:solidFill>
                  <a:srgbClr val="002060"/>
                </a:solidFill>
              </a:rPr>
              <a:t> </a:t>
            </a:r>
            <a:r>
              <a:rPr lang="en-US" sz="2800" b="1" dirty="0" err="1">
                <a:solidFill>
                  <a:srgbClr val="002060"/>
                </a:solidFill>
              </a:rPr>
              <a:t>segala</a:t>
            </a:r>
            <a:r>
              <a:rPr lang="en-US" sz="2800" b="1" dirty="0">
                <a:solidFill>
                  <a:srgbClr val="002060"/>
                </a:solidFill>
              </a:rPr>
              <a:t> </a:t>
            </a:r>
            <a:r>
              <a:rPr lang="en-US" sz="2800" b="1" dirty="0" err="1">
                <a:solidFill>
                  <a:srgbClr val="002060"/>
                </a:solidFill>
              </a:rPr>
              <a:t>sumbangan</a:t>
            </a:r>
            <a:r>
              <a:rPr lang="en-US" sz="2800" b="1" dirty="0">
                <a:solidFill>
                  <a:srgbClr val="002060"/>
                </a:solidFill>
              </a:rPr>
              <a:t> </a:t>
            </a:r>
            <a:r>
              <a:rPr lang="en-US" sz="2800" b="1" dirty="0" err="1">
                <a:solidFill>
                  <a:srgbClr val="002060"/>
                </a:solidFill>
              </a:rPr>
              <a:t>bakti</a:t>
            </a:r>
            <a:r>
              <a:rPr lang="en-US" sz="2800" b="1" dirty="0">
                <a:solidFill>
                  <a:srgbClr val="002060"/>
                </a:solidFill>
              </a:rPr>
              <a:t> </a:t>
            </a:r>
            <a:r>
              <a:rPr lang="en-US" sz="2800" b="1" dirty="0" err="1">
                <a:solidFill>
                  <a:srgbClr val="002060"/>
                </a:solidFill>
              </a:rPr>
              <a:t>mereka</a:t>
            </a:r>
            <a:r>
              <a:rPr lang="en-US" sz="2800" b="1" dirty="0">
                <a:solidFill>
                  <a:srgbClr val="002060"/>
                </a:solidFill>
              </a:rPr>
              <a:t> </a:t>
            </a:r>
            <a:r>
              <a:rPr lang="en-US" sz="2800" b="1" dirty="0" err="1">
                <a:solidFill>
                  <a:srgbClr val="002060"/>
                </a:solidFill>
              </a:rPr>
              <a:t>dalam</a:t>
            </a:r>
            <a:r>
              <a:rPr lang="en-US" sz="2800" b="1" dirty="0">
                <a:solidFill>
                  <a:srgbClr val="002060"/>
                </a:solidFill>
              </a:rPr>
              <a:t> </a:t>
            </a:r>
            <a:r>
              <a:rPr lang="en-US" sz="2800" b="1" dirty="0" err="1">
                <a:solidFill>
                  <a:srgbClr val="002060"/>
                </a:solidFill>
              </a:rPr>
              <a:t>menjaga</a:t>
            </a:r>
            <a:r>
              <a:rPr lang="en-US" sz="2800" b="1" dirty="0">
                <a:solidFill>
                  <a:srgbClr val="002060"/>
                </a:solidFill>
              </a:rPr>
              <a:t> </a:t>
            </a:r>
            <a:r>
              <a:rPr lang="en-US" sz="2800" b="1" dirty="0" err="1">
                <a:solidFill>
                  <a:srgbClr val="002060"/>
                </a:solidFill>
              </a:rPr>
              <a:t>keselamatan</a:t>
            </a:r>
            <a:r>
              <a:rPr lang="en-US" sz="2800" b="1" dirty="0">
                <a:solidFill>
                  <a:srgbClr val="002060"/>
                </a:solidFill>
              </a:rPr>
              <a:t>, </a:t>
            </a:r>
            <a:r>
              <a:rPr lang="en-US" sz="2800" b="1" dirty="0" err="1">
                <a:solidFill>
                  <a:srgbClr val="002060"/>
                </a:solidFill>
              </a:rPr>
              <a:t>keamanan</a:t>
            </a:r>
            <a:r>
              <a:rPr lang="en-US" sz="2800" b="1" dirty="0">
                <a:solidFill>
                  <a:srgbClr val="002060"/>
                </a:solidFill>
              </a:rPr>
              <a:t> dan </a:t>
            </a:r>
            <a:r>
              <a:rPr lang="en-US" sz="2800" b="1" dirty="0" err="1">
                <a:solidFill>
                  <a:srgbClr val="002060"/>
                </a:solidFill>
              </a:rPr>
              <a:t>kedaulatan</a:t>
            </a:r>
            <a:r>
              <a:rPr lang="en-US" sz="2800" b="1" dirty="0">
                <a:solidFill>
                  <a:srgbClr val="002060"/>
                </a:solidFill>
              </a:rPr>
              <a:t> </a:t>
            </a:r>
            <a:r>
              <a:rPr lang="en-US" sz="2800" b="1" dirty="0" err="1">
                <a:solidFill>
                  <a:srgbClr val="002060"/>
                </a:solidFill>
              </a:rPr>
              <a:t>tanahair</a:t>
            </a:r>
            <a:r>
              <a:rPr lang="en-US" sz="2800" b="1" dirty="0">
                <a:solidFill>
                  <a:srgbClr val="002060"/>
                </a:solidFill>
              </a:rPr>
              <a:t> yang </a:t>
            </a:r>
            <a:r>
              <a:rPr lang="en-US" sz="2800" b="1" dirty="0" err="1">
                <a:solidFill>
                  <a:srgbClr val="002060"/>
                </a:solidFill>
              </a:rPr>
              <a:t>tercinta</a:t>
            </a:r>
            <a:r>
              <a:rPr lang="en-US" sz="2800" b="1" dirty="0">
                <a:solidFill>
                  <a:srgbClr val="002060"/>
                </a:solidFill>
              </a:rPr>
              <a:t> </a:t>
            </a:r>
            <a:r>
              <a:rPr lang="en-US" sz="2800" b="1" dirty="0" err="1">
                <a:solidFill>
                  <a:srgbClr val="002060"/>
                </a:solidFill>
              </a:rPr>
              <a:t>ini</a:t>
            </a:r>
            <a:r>
              <a:rPr lang="en-US" sz="2800" b="1" dirty="0">
                <a:solidFill>
                  <a:srgbClr val="002060"/>
                </a:solidFill>
              </a:rPr>
              <a:t> </a:t>
            </a:r>
            <a:r>
              <a:rPr lang="en-US" sz="2800" b="1" dirty="0" err="1">
                <a:solidFill>
                  <a:srgbClr val="002060"/>
                </a:solidFill>
              </a:rPr>
              <a:t>mendapat</a:t>
            </a:r>
            <a:r>
              <a:rPr lang="en-US" sz="2800" b="1" dirty="0">
                <a:solidFill>
                  <a:srgbClr val="002060"/>
                </a:solidFill>
              </a:rPr>
              <a:t> </a:t>
            </a:r>
            <a:r>
              <a:rPr lang="en-US" sz="2800" b="1" dirty="0" err="1">
                <a:solidFill>
                  <a:srgbClr val="002060"/>
                </a:solidFill>
              </a:rPr>
              <a:t>ganjaran</a:t>
            </a:r>
            <a:r>
              <a:rPr lang="en-US" sz="2800" b="1" dirty="0">
                <a:solidFill>
                  <a:srgbClr val="002060"/>
                </a:solidFill>
              </a:rPr>
              <a:t> di </a:t>
            </a:r>
            <a:r>
              <a:rPr lang="en-US" sz="2800" b="1" dirty="0" err="1">
                <a:solidFill>
                  <a:srgbClr val="002060"/>
                </a:solidFill>
              </a:rPr>
              <a:t>sisi</a:t>
            </a:r>
            <a:r>
              <a:rPr lang="en-US" sz="2800" b="1" dirty="0">
                <a:solidFill>
                  <a:srgbClr val="002060"/>
                </a:solidFill>
              </a:rPr>
              <a:t> Allah, </a:t>
            </a:r>
            <a:r>
              <a:rPr lang="en-US" sz="2800" b="1" dirty="0" err="1">
                <a:solidFill>
                  <a:srgbClr val="002060"/>
                </a:solidFill>
              </a:rPr>
              <a:t>dilimpahi</a:t>
            </a:r>
            <a:r>
              <a:rPr lang="en-US" sz="2800" b="1" dirty="0">
                <a:solidFill>
                  <a:srgbClr val="002060"/>
                </a:solidFill>
              </a:rPr>
              <a:t> </a:t>
            </a:r>
            <a:r>
              <a:rPr lang="en-US" sz="2800" b="1" dirty="0" err="1">
                <a:solidFill>
                  <a:srgbClr val="002060"/>
                </a:solidFill>
              </a:rPr>
              <a:t>rahmat</a:t>
            </a:r>
            <a:r>
              <a:rPr lang="en-US" sz="2800" b="1" dirty="0">
                <a:solidFill>
                  <a:srgbClr val="002060"/>
                </a:solidFill>
              </a:rPr>
              <a:t> dan </a:t>
            </a:r>
            <a:r>
              <a:rPr lang="en-US" sz="2800" b="1" dirty="0" err="1">
                <a:solidFill>
                  <a:srgbClr val="002060"/>
                </a:solidFill>
              </a:rPr>
              <a:t>perlindungan</a:t>
            </a:r>
            <a:r>
              <a:rPr lang="en-US" sz="2800" b="1" dirty="0">
                <a:solidFill>
                  <a:srgbClr val="002060"/>
                </a:solidFill>
              </a:rPr>
              <a:t> </a:t>
            </a:r>
            <a:r>
              <a:rPr lang="en-US" sz="2800" b="1" dirty="0" err="1">
                <a:solidFill>
                  <a:srgbClr val="002060"/>
                </a:solidFill>
              </a:rPr>
              <a:t>ke</a:t>
            </a:r>
            <a:r>
              <a:rPr lang="en-US" sz="2800" b="1" dirty="0">
                <a:solidFill>
                  <a:srgbClr val="002060"/>
                </a:solidFill>
              </a:rPr>
              <a:t> </a:t>
            </a:r>
            <a:r>
              <a:rPr lang="en-US" sz="2800" b="1" dirty="0" err="1">
                <a:solidFill>
                  <a:srgbClr val="002060"/>
                </a:solidFill>
              </a:rPr>
              <a:t>atas</a:t>
            </a:r>
            <a:r>
              <a:rPr lang="en-US" sz="2800" b="1" dirty="0">
                <a:solidFill>
                  <a:srgbClr val="002060"/>
                </a:solidFill>
              </a:rPr>
              <a:t> </a:t>
            </a:r>
            <a:r>
              <a:rPr lang="en-US" sz="2800" b="1" dirty="0" err="1">
                <a:solidFill>
                  <a:srgbClr val="002060"/>
                </a:solidFill>
              </a:rPr>
              <a:t>mereka</a:t>
            </a:r>
            <a:r>
              <a:rPr lang="en-US" sz="2800" b="1" dirty="0">
                <a:solidFill>
                  <a:srgbClr val="002060"/>
                </a:solidFill>
              </a:rPr>
              <a:t>, agar </a:t>
            </a:r>
            <a:r>
              <a:rPr lang="en-US" sz="2800" b="1" dirty="0" err="1">
                <a:solidFill>
                  <a:srgbClr val="002060"/>
                </a:solidFill>
              </a:rPr>
              <a:t>terus</a:t>
            </a:r>
            <a:r>
              <a:rPr lang="en-US" sz="2800" b="1" dirty="0">
                <a:solidFill>
                  <a:srgbClr val="002060"/>
                </a:solidFill>
              </a:rPr>
              <a:t> </a:t>
            </a:r>
            <a:r>
              <a:rPr lang="en-US" sz="2800" b="1" dirty="0" err="1">
                <a:solidFill>
                  <a:srgbClr val="002060"/>
                </a:solidFill>
              </a:rPr>
              <a:t>cekal</a:t>
            </a:r>
            <a:r>
              <a:rPr lang="en-US" sz="2800" b="1" dirty="0">
                <a:solidFill>
                  <a:srgbClr val="002060"/>
                </a:solidFill>
              </a:rPr>
              <a:t> </a:t>
            </a:r>
            <a:r>
              <a:rPr lang="en-US" sz="2800" b="1" dirty="0" err="1">
                <a:solidFill>
                  <a:srgbClr val="002060"/>
                </a:solidFill>
              </a:rPr>
              <a:t>dengan</a:t>
            </a:r>
            <a:r>
              <a:rPr lang="en-US" sz="2800" b="1" dirty="0">
                <a:solidFill>
                  <a:srgbClr val="002060"/>
                </a:solidFill>
              </a:rPr>
              <a:t> </a:t>
            </a:r>
            <a:r>
              <a:rPr lang="en-US" sz="2800" b="1" dirty="0" err="1">
                <a:solidFill>
                  <a:srgbClr val="002060"/>
                </a:solidFill>
              </a:rPr>
              <a:t>cabaran</a:t>
            </a:r>
            <a:r>
              <a:rPr lang="en-US" sz="2800" b="1" dirty="0">
                <a:solidFill>
                  <a:srgbClr val="002060"/>
                </a:solidFill>
              </a:rPr>
              <a:t> yang </a:t>
            </a:r>
            <a:r>
              <a:rPr lang="en-US" sz="2800" b="1" dirty="0" err="1">
                <a:solidFill>
                  <a:srgbClr val="002060"/>
                </a:solidFill>
              </a:rPr>
              <a:t>mendatang</a:t>
            </a:r>
            <a:r>
              <a:rPr lang="en-US" sz="2800" b="1" dirty="0">
                <a:solidFill>
                  <a:srgbClr val="002060"/>
                </a:solidFill>
              </a:rPr>
              <a:t> </a:t>
            </a:r>
            <a:r>
              <a:rPr lang="en-US" sz="2800" b="1" dirty="0" err="1">
                <a:solidFill>
                  <a:srgbClr val="002060"/>
                </a:solidFill>
              </a:rPr>
              <a:t>serta</a:t>
            </a:r>
            <a:r>
              <a:rPr lang="en-US" sz="2800" b="1" dirty="0">
                <a:solidFill>
                  <a:srgbClr val="002060"/>
                </a:solidFill>
              </a:rPr>
              <a:t> </a:t>
            </a:r>
            <a:r>
              <a:rPr lang="en-US" sz="2800" b="1" dirty="0" err="1">
                <a:solidFill>
                  <a:srgbClr val="002060"/>
                </a:solidFill>
              </a:rPr>
              <a:t>berkhidmat</a:t>
            </a:r>
            <a:r>
              <a:rPr lang="en-US" sz="2800" b="1" dirty="0">
                <a:solidFill>
                  <a:srgbClr val="002060"/>
                </a:solidFill>
              </a:rPr>
              <a:t> </a:t>
            </a:r>
            <a:r>
              <a:rPr lang="en-US" sz="2800" b="1" dirty="0" err="1">
                <a:solidFill>
                  <a:srgbClr val="002060"/>
                </a:solidFill>
              </a:rPr>
              <a:t>dengan</a:t>
            </a:r>
            <a:r>
              <a:rPr lang="en-US" sz="2800" b="1" dirty="0">
                <a:solidFill>
                  <a:srgbClr val="002060"/>
                </a:solidFill>
              </a:rPr>
              <a:t> </a:t>
            </a:r>
            <a:r>
              <a:rPr lang="en-US" sz="2800" b="1" dirty="0" err="1">
                <a:solidFill>
                  <a:srgbClr val="002060"/>
                </a:solidFill>
              </a:rPr>
              <a:t>penuh</a:t>
            </a:r>
            <a:r>
              <a:rPr lang="en-US" sz="2800" b="1" dirty="0">
                <a:solidFill>
                  <a:srgbClr val="002060"/>
                </a:solidFill>
              </a:rPr>
              <a:t> rasa </a:t>
            </a:r>
            <a:r>
              <a:rPr lang="en-US" sz="2800" b="1" dirty="0" err="1">
                <a:solidFill>
                  <a:srgbClr val="002060"/>
                </a:solidFill>
              </a:rPr>
              <a:t>tanggungjawab</a:t>
            </a:r>
            <a:r>
              <a:rPr lang="en-US" sz="2800" b="1" dirty="0">
                <a:solidFill>
                  <a:srgbClr val="002060"/>
                </a:solidFill>
              </a:rPr>
              <a:t> demi agama, </a:t>
            </a:r>
            <a:r>
              <a:rPr lang="en-US" sz="2800" b="1" dirty="0" err="1">
                <a:solidFill>
                  <a:srgbClr val="002060"/>
                </a:solidFill>
              </a:rPr>
              <a:t>bangsa</a:t>
            </a:r>
            <a:r>
              <a:rPr lang="en-US" sz="2800" b="1" dirty="0">
                <a:solidFill>
                  <a:srgbClr val="002060"/>
                </a:solidFill>
              </a:rPr>
              <a:t> dan negara</a:t>
            </a:r>
            <a:endParaRPr lang="en-US" sz="2800" dirty="0">
              <a:solidFill>
                <a:srgbClr val="002060"/>
              </a:solidFill>
            </a:endParaRPr>
          </a:p>
        </p:txBody>
      </p:sp>
    </p:spTree>
    <p:extLst>
      <p:ext uri="{BB962C8B-B14F-4D97-AF65-F5344CB8AC3E}">
        <p14:creationId xmlns:p14="http://schemas.microsoft.com/office/powerpoint/2010/main" val="157702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1015663"/>
            <a:ext cx="8866909" cy="563231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accent5">
                    <a:lumMod val="50000"/>
                  </a:schemeClr>
                </a:solidFill>
              </a:rPr>
              <a:t>Ya Allah, pertautkanlah hati kami, perbaikilah hubungan sesama kami, tunjukkan kami jalan-jalan kesejahteraan, selamatkan kami daripada kesesatan, bimbinglah kami menuju kepada kebenaran, jauhkan kami daripada segala keburukan dan kejahatan yang zahir mahupun tersembunyi.</a:t>
            </a:r>
          </a:p>
          <a:p>
            <a:pPr algn="just"/>
            <a:endParaRPr lang="ms-MY" sz="2400" b="1" dirty="0">
              <a:solidFill>
                <a:schemeClr val="accent5">
                  <a:lumMod val="50000"/>
                </a:schemeClr>
              </a:solidFill>
            </a:endParaRPr>
          </a:p>
          <a:p>
            <a:pPr algn="just"/>
            <a:r>
              <a:rPr lang="ms-MY" sz="2400" b="1" dirty="0">
                <a:solidFill>
                  <a:schemeClr val="accent5">
                    <a:lumMod val="50000"/>
                  </a:schemeClr>
                </a:solidFill>
              </a:rPr>
              <a:t>Ya Allah, perkayakan kami dengan ilmu pengetahuan, perelokkan kami dengan budi pekerti, muliakan kami dengan ketakwaan, dan hiasilah kami dengan kesihatan yang baik.</a:t>
            </a:r>
          </a:p>
          <a:p>
            <a:pPr algn="just"/>
            <a:endParaRPr lang="ms-MY" sz="2400" b="1" dirty="0">
              <a:solidFill>
                <a:schemeClr val="accent5">
                  <a:lumMod val="50000"/>
                </a:schemeClr>
              </a:solidFill>
            </a:endParaRPr>
          </a:p>
          <a:p>
            <a:pPr algn="just"/>
            <a:r>
              <a:rPr lang="ms-MY" sz="2400" b="1" dirty="0">
                <a:solidFill>
                  <a:schemeClr val="accent5">
                    <a:lumMod val="50000"/>
                  </a:schemeClr>
                </a:solidFill>
              </a:rPr>
              <a:t>Ya Allah, berkati dan rahmatilah kehidupan, keluarga dan keturunan kami. Terimalah taubat kami, sesungguhnya Engkau yang Maha Penerima taubat lagi Maha Penyayang. Jadikanlah kami orang-orang yang bersyukur akan nikmat-Mu, penyanjung nikmat-Mu, penerima kurniaan nikmat-Mu, dan sempurnakanlah nikmat-Mu kepada kami.</a:t>
            </a:r>
          </a:p>
        </p:txBody>
      </p:sp>
      <p:sp>
        <p:nvSpPr>
          <p:cNvPr id="5" name="Rectangle 4"/>
          <p:cNvSpPr/>
          <p:nvPr/>
        </p:nvSpPr>
        <p:spPr>
          <a:xfrm>
            <a:off x="152400" y="11430"/>
            <a:ext cx="3048000" cy="1015663"/>
          </a:xfrm>
          <a:prstGeom prst="rect">
            <a:avLst/>
          </a:prstGeom>
          <a:noFill/>
        </p:spPr>
        <p:txBody>
          <a:bodyPr wrap="square" lIns="91440" tIns="45720" rIns="91440" bIns="45720">
            <a:spAutoFit/>
          </a:bodyPr>
          <a:lstStyle/>
          <a:p>
            <a:pPr algn="ctr"/>
            <a:r>
              <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72606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065074"/>
            <a:ext cx="80010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أَرْسَلَهُ رَبُّهُ بِالْهُدَى،</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52400" y="3353812"/>
            <a:ext cx="8846288"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utusan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telah</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mengutuskan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Baginda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bersama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petunjuk</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74477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وَقِنَا عَذَابَ النَّارِ.</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endParaRPr lang="en-US"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للهِ رَبِّ </a:t>
            </a:r>
            <a:r>
              <a:rPr lang="ar-EG"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07185" y="990600"/>
            <a:ext cx="8915400"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ءَالِهِ وَصَحْبِهِ وَمَنْ تَبِعَهُمْ إِلَى أَنْ يُبْعَثَ النَّاسُ غَدًا</a:t>
            </a:r>
          </a:p>
        </p:txBody>
      </p:sp>
      <p:sp>
        <p:nvSpPr>
          <p:cNvPr id="4" name="TextBox 3"/>
          <p:cNvSpPr txBox="1"/>
          <p:nvPr/>
        </p:nvSpPr>
        <p:spPr>
          <a:xfrm>
            <a:off x="152400" y="3693855"/>
            <a:ext cx="8534400"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Nabi Muhammad SAW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tunjuk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ajar)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dibangkitkan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manusia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kelak</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457200" y="990600"/>
            <a:ext cx="8153400" cy="2246769"/>
          </a:xfrm>
          <a:prstGeom prst="rect">
            <a:avLst/>
          </a:prstGeom>
          <a:solidFill>
            <a:srgbClr val="7030A0">
              <a:alpha val="51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اللهِ،</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endParaRPr lang="en-US" sz="1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3200" b="1" dirty="0">
                <a:solidFill>
                  <a:srgbClr val="C00000"/>
                </a:solidFill>
              </a:rPr>
              <a:t>يَا أَيُّهَا الَّذِينَ آَمَنُوا اتَّقُوا اللَّهَ حَقَّ تُقَاتِهِ وَلَا تَمُوتُنَّ إِلا وَأَنْتُمْ مُسْلِمُونَ</a:t>
            </a:r>
            <a:endParaRPr lang="ms-MY" sz="3200" b="1" dirty="0">
              <a:ln>
                <a:solidFill>
                  <a:srgbClr val="FFC000"/>
                </a:solidFill>
              </a:ln>
              <a:solidFill>
                <a:srgbClr val="C000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52400" y="3124200"/>
            <a:ext cx="8839200" cy="353943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 Saya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Dengarlah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bermaksud</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 </a:t>
            </a:r>
          </a:p>
          <a:p>
            <a:pPr algn="ctr" fontAlgn="auto">
              <a:spcBef>
                <a:spcPts val="0"/>
              </a:spcBef>
              <a:spcAft>
                <a:spcPts val="0"/>
              </a:spcAft>
              <a:defRPr/>
            </a:pP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taqwa</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sekali-kali</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s-E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endParaRPr lang="en-US" sz="28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2000" r="-12000"/>
          </a:stretch>
        </a:blipFill>
        <a:effectLst/>
      </p:bgPr>
    </p:bg>
    <p:spTree>
      <p:nvGrpSpPr>
        <p:cNvPr id="1" name=""/>
        <p:cNvGrpSpPr/>
        <p:nvPr/>
      </p:nvGrpSpPr>
      <p:grpSpPr>
        <a:xfrm>
          <a:off x="0" y="0"/>
          <a:ext cx="0" cy="0"/>
          <a:chOff x="0" y="0"/>
          <a:chExt cx="0" cy="0"/>
        </a:xfrm>
      </p:grpSpPr>
      <p:sp>
        <p:nvSpPr>
          <p:cNvPr id="8" name="Rounded Rectangle 7"/>
          <p:cNvSpPr/>
          <p:nvPr/>
        </p:nvSpPr>
        <p:spPr>
          <a:xfrm>
            <a:off x="609600" y="1759030"/>
            <a:ext cx="8001000" cy="4565570"/>
          </a:xfrm>
          <a:prstGeom prst="roundRect">
            <a:avLst/>
          </a:prstGeom>
          <a:solidFill>
            <a:schemeClr val="accent5">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0" b="1" dirty="0">
                <a:ln w="1905"/>
                <a:solidFill>
                  <a:schemeClr val="accent5">
                    <a:lumMod val="50000"/>
                  </a:schemeClr>
                </a:solidFill>
                <a:effectLst>
                  <a:innerShdw blurRad="69850" dist="43180" dir="5400000">
                    <a:srgbClr val="000000">
                      <a:alpha val="65000"/>
                    </a:srgbClr>
                  </a:innerShdw>
                </a:effectLst>
              </a:rPr>
              <a:t>Hari ini kita dapat kembali mendirikan solat dalam keadaan saf yang rapat tanpa perlu penjarakan fizikal lagi.</a:t>
            </a:r>
          </a:p>
          <a:p>
            <a:pPr algn="ctr"/>
            <a:r>
              <a:rPr lang="fi-FI" sz="4000" b="1" dirty="0">
                <a:ln w="1905"/>
                <a:solidFill>
                  <a:schemeClr val="accent5">
                    <a:lumMod val="50000"/>
                  </a:schemeClr>
                </a:solidFill>
                <a:effectLst>
                  <a:innerShdw blurRad="69850" dist="43180" dir="5400000">
                    <a:srgbClr val="000000">
                      <a:alpha val="65000"/>
                    </a:srgbClr>
                  </a:innerShdw>
                </a:effectLst>
              </a:rPr>
              <a:t> Pada malam ini atau malam esok pula, kita akan mula menunaikan solat terawih bersama-sama. </a:t>
            </a:r>
            <a:endParaRPr lang="en-US" sz="4000" b="1" dirty="0">
              <a:ln w="1905"/>
              <a:solidFill>
                <a:schemeClr val="accent5">
                  <a:lumMod val="50000"/>
                </a:schemeClr>
              </a:solidFill>
              <a:effectLst>
                <a:innerShdw blurRad="69850" dist="43180" dir="5400000">
                  <a:srgbClr val="000000">
                    <a:alpha val="65000"/>
                  </a:srgbClr>
                </a:innerShdw>
              </a:effectLst>
            </a:endParaRPr>
          </a:p>
        </p:txBody>
      </p:sp>
      <p:sp>
        <p:nvSpPr>
          <p:cNvPr id="2" name="Down Arrow Callout 1"/>
          <p:cNvSpPr/>
          <p:nvPr/>
        </p:nvSpPr>
        <p:spPr>
          <a:xfrm>
            <a:off x="2894112" y="533400"/>
            <a:ext cx="3505201" cy="1143000"/>
          </a:xfrm>
          <a:prstGeom prst="downArrowCallout">
            <a:avLst>
              <a:gd name="adj1" fmla="val 29167"/>
              <a:gd name="adj2" fmla="val 24166"/>
              <a:gd name="adj3" fmla="val 25000"/>
              <a:gd name="adj4" fmla="val 64977"/>
            </a:avLst>
          </a:prstGeom>
          <a:solidFill>
            <a:schemeClr val="tx2">
              <a:lumMod val="20000"/>
              <a:lumOff val="8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SYUKUR</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669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2286000" y="1150203"/>
            <a:ext cx="4876800" cy="830997"/>
          </a:xfrm>
          <a:prstGeom prst="rect">
            <a:avLst/>
          </a:prstGeom>
          <a:noFill/>
        </p:spPr>
        <p:txBody>
          <a:bodyPr wrap="square" lIns="91440" tIns="45720" rIns="91440" bIns="45720">
            <a:prstTxWarp prst="textCanUp">
              <a:avLst/>
            </a:prstTxWarp>
            <a:spAutoFit/>
          </a:bodyPr>
          <a:lstStyle/>
          <a:p>
            <a:pPr algn="ctr"/>
            <a:r>
              <a:rPr lang="en-US" sz="4800" u="sng" dirty="0" err="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Tajuk</a:t>
            </a:r>
            <a:r>
              <a:rPr lang="en-US" sz="4800" u="sng"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 Khutbah </a:t>
            </a:r>
            <a:r>
              <a:rPr lang="en-US" sz="4800" u="sng" dirty="0" err="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Hari</a:t>
            </a:r>
            <a:r>
              <a:rPr lang="en-US" sz="4800" u="sng"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 </a:t>
            </a:r>
            <a:r>
              <a:rPr lang="en-US" sz="4800" u="sng" dirty="0" err="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Ini</a:t>
            </a:r>
            <a:r>
              <a:rPr lang="en-US" sz="4800" u="sng"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gency FB" pitchFamily="34" charset="0"/>
              </a:rPr>
              <a:t> :</a:t>
            </a:r>
          </a:p>
        </p:txBody>
      </p:sp>
      <p:sp>
        <p:nvSpPr>
          <p:cNvPr id="3" name="Rectangle 2"/>
          <p:cNvSpPr/>
          <p:nvPr/>
        </p:nvSpPr>
        <p:spPr>
          <a:xfrm>
            <a:off x="3276600" y="2152471"/>
            <a:ext cx="2743200" cy="1200329"/>
          </a:xfrm>
          <a:prstGeom prst="rect">
            <a:avLst/>
          </a:prstGeom>
          <a:solidFill>
            <a:schemeClr val="bg1">
              <a:lumMod val="85000"/>
              <a:alpha val="78000"/>
            </a:schemeClr>
          </a:solidFill>
        </p:spPr>
        <p:txBody>
          <a:bodyPr wrap="square">
            <a:spAutoFit/>
          </a:bodyPr>
          <a:lstStyle/>
          <a:p>
            <a:pPr algn="ctr"/>
            <a:r>
              <a:rPr lang="fi-FI" sz="2400" b="1" dirty="0">
                <a:ln w="1905"/>
                <a:solidFill>
                  <a:schemeClr val="accent5">
                    <a:lumMod val="50000"/>
                  </a:schemeClr>
                </a:solidFill>
                <a:effectLst>
                  <a:innerShdw blurRad="69850" dist="43180" dir="5400000">
                    <a:srgbClr val="000000">
                      <a:alpha val="65000"/>
                    </a:srgbClr>
                  </a:innerShdw>
                </a:effectLst>
              </a:rPr>
              <a:t>01 April 2022</a:t>
            </a:r>
          </a:p>
          <a:p>
            <a:pPr algn="ctr"/>
            <a:r>
              <a:rPr lang="fi-FI" sz="2400" b="1" dirty="0">
                <a:ln w="1905"/>
                <a:solidFill>
                  <a:schemeClr val="accent5">
                    <a:lumMod val="50000"/>
                  </a:schemeClr>
                </a:solidFill>
                <a:effectLst>
                  <a:innerShdw blurRad="69850" dist="43180" dir="5400000">
                    <a:srgbClr val="000000">
                      <a:alpha val="65000"/>
                    </a:srgbClr>
                  </a:innerShdw>
                </a:effectLst>
              </a:rPr>
              <a:t>Bersamaan</a:t>
            </a:r>
          </a:p>
          <a:p>
            <a:pPr algn="ctr"/>
            <a:r>
              <a:rPr lang="fi-FI" sz="2400" b="1" dirty="0">
                <a:ln w="1905"/>
                <a:solidFill>
                  <a:schemeClr val="accent5">
                    <a:lumMod val="50000"/>
                  </a:schemeClr>
                </a:solidFill>
                <a:effectLst>
                  <a:innerShdw blurRad="69850" dist="43180" dir="5400000">
                    <a:srgbClr val="000000">
                      <a:alpha val="65000"/>
                    </a:srgbClr>
                  </a:innerShdw>
                </a:effectLst>
              </a:rPr>
              <a:t>29 Syaaban 1443</a:t>
            </a:r>
          </a:p>
        </p:txBody>
      </p:sp>
      <p:sp>
        <p:nvSpPr>
          <p:cNvPr id="6" name="Rectangle 5"/>
          <p:cNvSpPr/>
          <p:nvPr/>
        </p:nvSpPr>
        <p:spPr>
          <a:xfrm>
            <a:off x="1143000" y="4191000"/>
            <a:ext cx="6858000" cy="1938992"/>
          </a:xfrm>
          <a:prstGeom prst="rect">
            <a:avLst/>
          </a:prstGeom>
          <a:noFill/>
        </p:spPr>
        <p:txBody>
          <a:bodyPr wrap="square" lIns="91440" tIns="45720" rIns="91440" bIns="45720">
            <a:spAutoFit/>
          </a:bodyPr>
          <a:lstStyle/>
          <a:p>
            <a:pPr algn="ctr"/>
            <a:r>
              <a:rPr lang="sv-SE"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75057" dist="38100" dir="5400000" sy="-20000" rotWithShape="0">
                    <a:prstClr val="black">
                      <a:alpha val="25000"/>
                    </a:prstClr>
                  </a:outerShdw>
                </a:effectLst>
                <a:latin typeface="Berlin Sans FB Demi" panose="020E0802020502020306" pitchFamily="34" charset="0"/>
              </a:rPr>
              <a:t>“Panggilan Puasa  Ramadan”</a:t>
            </a:r>
            <a:endParaRPr lang="fi-FI"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75057" dist="38100" dir="5400000" sy="-20000" rotWithShape="0">
                  <a:prstClr val="black">
                    <a:alpha val="25000"/>
                  </a:prst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75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75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03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12407643</TotalTime>
  <Words>1577</Words>
  <Application>Microsoft Office PowerPoint</Application>
  <PresentationFormat>On-screen Show (4:3)</PresentationFormat>
  <Paragraphs>162</Paragraphs>
  <Slides>42</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42</vt:i4>
      </vt:variant>
    </vt:vector>
  </HeadingPairs>
  <TitlesOfParts>
    <vt:vector size="59" baseType="lpstr">
      <vt:lpstr>Agency FB</vt:lpstr>
      <vt:lpstr>Aharoni</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469</cp:revision>
  <dcterms:created xsi:type="dcterms:W3CDTF">2017-12-24T04:47:57Z</dcterms:created>
  <dcterms:modified xsi:type="dcterms:W3CDTF">2022-03-27T05:10:22Z</dcterms:modified>
</cp:coreProperties>
</file>